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0.png" ContentType="image/png"/>
  <Override PartName="/ppt/media/image14.png" ContentType="image/png"/>
  <Override PartName="/ppt/media/image4.png" ContentType="image/png"/>
  <Override PartName="/ppt/media/image8.png" ContentType="image/png"/>
  <Override PartName="/ppt/media/image13.png" ContentType="image/png"/>
  <Override PartName="/ppt/media/image3.png" ContentType="image/png"/>
  <Override PartName="/ppt/media/image7.png" ContentType="image/png"/>
  <Override PartName="/ppt/media/image12.png" ContentType="image/png"/>
  <Override PartName="/ppt/media/image2.png" ContentType="image/png"/>
  <Override PartName="/ppt/media/image6.png" ContentType="image/png"/>
  <Override PartName="/ppt/media/image11.png" ContentType="image/png"/>
  <Override PartName="/ppt/media/image1.png" ContentType="image/png"/>
  <Override PartName="/ppt/media/image5.png" ContentType="image/png"/>
  <Override PartName="/ppt/media/image9.png" ContentType="image/pn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2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_rels/slide5.xml.rels" ContentType="application/vnd.openxmlformats-package.relationships+xml"/>
  <Override PartName="/ppt/slides/_rels/slide13.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6.xml.rels" ContentType="application/vnd.openxmlformats-package.relationships+xml"/>
  <Override PartName="/ppt/slides/_rels/slide11.xml.rels" ContentType="application/vnd.openxmlformats-package.relationships+xml"/>
  <Override PartName="/ppt/slides/_rels/slide15.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14.xml.rels" ContentType="application/vnd.openxmlformats-package.relationships+xml"/>
  <Override PartName="/ppt/slides/_rels/slide24.xml.rels" ContentType="application/vnd.openxmlformats-package.relationships+xml"/>
  <Override PartName="/ppt/slides/_rels/slide23.xml.rels" ContentType="application/vnd.openxmlformats-package.relationships+xml"/>
  <Override PartName="/ppt/slides/_rels/slide9.xml.rels" ContentType="application/vnd.openxmlformats-package.relationships+xml"/>
  <Override PartName="/ppt/slides/_rels/slide22.xml.rels" ContentType="application/vnd.openxmlformats-package.relationships+xml"/>
  <Override PartName="/ppt/slides/_rels/slide8.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27"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28"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30"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31"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32"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33"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3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36" name="PlaceHolder 3"/>
          <p:cNvSpPr>
            <a:spLocks noGrp="1"/>
          </p:cNvSpPr>
          <p:nvPr>
            <p:ph type="body"/>
          </p:nvPr>
        </p:nvSpPr>
        <p:spPr>
          <a:xfrm>
            <a:off x="4673520" y="1600200"/>
            <a:ext cx="4015440" cy="2158200"/>
          </a:xfrm>
          <a:prstGeom prst="rect">
            <a:avLst/>
          </a:prstGeom>
        </p:spPr>
        <p:txBody>
          <a:bodyPr bIns="0" lIns="0" rIns="0" tIns="0" wrap="none"/>
          <a:p>
            <a:endParaRPr/>
          </a:p>
        </p:txBody>
      </p:sp>
      <p:pic>
        <p:nvPicPr>
          <p:cNvPr descr="" id="37" name=""/>
          <p:cNvPicPr/>
          <p:nvPr/>
        </p:nvPicPr>
        <p:blipFill>
          <a:blip r:embed="rId2"/>
          <a:stretch>
            <a:fillRect/>
          </a:stretch>
        </p:blipFill>
        <p:spPr>
          <a:xfrm>
            <a:off x="5328720" y="3963240"/>
            <a:ext cx="2704680" cy="2158200"/>
          </a:xfrm>
          <a:prstGeom prst="rect">
            <a:avLst/>
          </a:prstGeom>
          <a:ln>
            <a:noFill/>
          </a:ln>
        </p:spPr>
      </p:pic>
      <p:pic>
        <p:nvPicPr>
          <p:cNvPr descr="" id="38" name=""/>
          <p:cNvPicPr/>
          <p:nvPr/>
        </p:nvPicPr>
        <p:blipFill>
          <a:blip r:embed="rId3"/>
          <a:stretch>
            <a:fillRect/>
          </a:stretch>
        </p:blipFill>
        <p:spPr>
          <a:xfrm>
            <a:off x="1112400" y="3963240"/>
            <a:ext cx="2704680" cy="21582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5"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7"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9"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50"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54"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55"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56"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58"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59"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60"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2"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63"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64"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6"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67"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9"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70"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71"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72"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74"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75" name="PlaceHolder 3"/>
          <p:cNvSpPr>
            <a:spLocks noGrp="1"/>
          </p:cNvSpPr>
          <p:nvPr>
            <p:ph type="body"/>
          </p:nvPr>
        </p:nvSpPr>
        <p:spPr>
          <a:xfrm>
            <a:off x="4673520" y="1600200"/>
            <a:ext cx="4015440" cy="2158200"/>
          </a:xfrm>
          <a:prstGeom prst="rect">
            <a:avLst/>
          </a:prstGeom>
        </p:spPr>
        <p:txBody>
          <a:bodyPr bIns="0" lIns="0" rIns="0" tIns="0" wrap="none"/>
          <a:p>
            <a:endParaRPr/>
          </a:p>
        </p:txBody>
      </p:sp>
      <p:pic>
        <p:nvPicPr>
          <p:cNvPr descr="" id="76" name=""/>
          <p:cNvPicPr/>
          <p:nvPr/>
        </p:nvPicPr>
        <p:blipFill>
          <a:blip r:embed="rId2"/>
          <a:stretch>
            <a:fillRect/>
          </a:stretch>
        </p:blipFill>
        <p:spPr>
          <a:xfrm>
            <a:off x="5328720" y="3963240"/>
            <a:ext cx="2704680" cy="2158200"/>
          </a:xfrm>
          <a:prstGeom prst="rect">
            <a:avLst/>
          </a:prstGeom>
          <a:ln>
            <a:noFill/>
          </a:ln>
        </p:spPr>
      </p:pic>
      <p:pic>
        <p:nvPicPr>
          <p:cNvPr descr="" id="77" name=""/>
          <p:cNvPicPr/>
          <p:nvPr/>
        </p:nvPicPr>
        <p:blipFill>
          <a:blip r:embed="rId3"/>
          <a:stretch>
            <a:fillRect/>
          </a:stretch>
        </p:blipFill>
        <p:spPr>
          <a:xfrm>
            <a:off x="1112400" y="3963240"/>
            <a:ext cx="2704680" cy="215820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0"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11"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6"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17"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9"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20"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21"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23"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24"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25"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lang="ja-JP" sz="4400">
                <a:solidFill>
                  <a:srgbClr val="000000"/>
                </a:solidFill>
                <a:latin typeface="Calibri"/>
              </a:rPr>
              <a:t>タイトルテキストの書式を編集するにはクリックします。マスタ タイトルの書式設定</a:t>
            </a:r>
            <a:endParaRPr/>
          </a:p>
        </p:txBody>
      </p:sp>
      <p:sp>
        <p:nvSpPr>
          <p:cNvPr id="1" name="PlaceHolder 2"/>
          <p:cNvSpPr>
            <a:spLocks noGrp="1"/>
          </p:cNvSpPr>
          <p:nvPr>
            <p:ph type="dt"/>
          </p:nvPr>
        </p:nvSpPr>
        <p:spPr>
          <a:xfrm>
            <a:off x="457200" y="6356520"/>
            <a:ext cx="2133360" cy="364680"/>
          </a:xfrm>
          <a:prstGeom prst="rect">
            <a:avLst/>
          </a:prstGeom>
        </p:spPr>
        <p:txBody>
          <a:bodyPr anchor="ctr"/>
          <a:p>
            <a:pPr>
              <a:lnSpc>
                <a:spcPct val="100000"/>
              </a:lnSpc>
            </a:pPr>
            <a:r>
              <a:rPr lang="en-US" sz="1200">
                <a:solidFill>
                  <a:srgbClr val="8b8b8b"/>
                </a:solidFill>
                <a:latin typeface="Calibri"/>
              </a:rPr>
              <a:t>10/31/13</a:t>
            </a:r>
            <a:endParaRPr/>
          </a:p>
        </p:txBody>
      </p:sp>
      <p:sp>
        <p:nvSpPr>
          <p:cNvPr id="2" name="PlaceHolder 3"/>
          <p:cNvSpPr>
            <a:spLocks noGrp="1"/>
          </p:cNvSpPr>
          <p:nvPr>
            <p:ph type="ftr"/>
          </p:nvPr>
        </p:nvSpPr>
        <p:spPr>
          <a:xfrm>
            <a:off x="3124080" y="6356520"/>
            <a:ext cx="2895120" cy="364680"/>
          </a:xfrm>
          <a:prstGeom prst="rect">
            <a:avLst/>
          </a:prstGeom>
        </p:spPr>
        <p:txBody>
          <a:bodyPr anchor="ctr"/>
          <a:p>
            <a:endParaRPr/>
          </a:p>
        </p:txBody>
      </p:sp>
      <p:sp>
        <p:nvSpPr>
          <p:cNvPr id="3" name="PlaceHolder 4"/>
          <p:cNvSpPr>
            <a:spLocks noGrp="1"/>
          </p:cNvSpPr>
          <p:nvPr>
            <p:ph type="sldNum"/>
          </p:nvPr>
        </p:nvSpPr>
        <p:spPr>
          <a:xfrm>
            <a:off x="6553080" y="6356520"/>
            <a:ext cx="2133360" cy="364680"/>
          </a:xfrm>
          <a:prstGeom prst="rect">
            <a:avLst/>
          </a:prstGeom>
        </p:spPr>
        <p:txBody>
          <a:bodyPr anchor="ctr"/>
          <a:p>
            <a:pPr algn="r">
              <a:lnSpc>
                <a:spcPct val="100000"/>
              </a:lnSpc>
            </a:pPr>
            <a:fld id="{52A8D30D-44C4-40C6-BE66-6F854755F095}" type="slidenum">
              <a:rPr lang="en-US" sz="1200">
                <a:solidFill>
                  <a:srgbClr val="8b8b8b"/>
                </a:solidFill>
                <a:latin typeface="Calibri"/>
              </a:rPr>
              <a:t>&lt;番号&gt;</a:t>
            </a:fld>
            <a:endParaRPr/>
          </a:p>
        </p:txBody>
      </p:sp>
      <p:sp>
        <p:nvSpPr>
          <p:cNvPr id="4" name="PlaceHolder 5"/>
          <p:cNvSpPr>
            <a:spLocks noGrp="1"/>
          </p:cNvSpPr>
          <p:nvPr>
            <p:ph type="body"/>
          </p:nvPr>
        </p:nvSpPr>
        <p:spPr>
          <a:xfrm>
            <a:off x="457200" y="1604520"/>
            <a:ext cx="8229240" cy="3977280"/>
          </a:xfrm>
          <a:prstGeom prst="rect">
            <a:avLst/>
          </a:prstGeom>
        </p:spPr>
        <p:txBody>
          <a:bodyPr bIns="0" lIns="0" rIns="0" tIns="0" wrap="none"/>
          <a:p>
            <a:pPr>
              <a:buSzPct val="25000"/>
              <a:buFont typeface="StarSymbol"/>
              <a:buChar char=""/>
            </a:pPr>
            <a:r>
              <a:rPr lang="ja-JP"/>
              <a:t>アウトラインテキストの書式を編集するにはクリックします。</a:t>
            </a:r>
            <a:endParaRPr/>
          </a:p>
          <a:p>
            <a:pPr lvl="1">
              <a:buSzPct val="25000"/>
              <a:buFont typeface="StarSymbol"/>
              <a:buChar char=""/>
            </a:pPr>
            <a:r>
              <a:rPr lang="ja-JP"/>
              <a:t>2</a:t>
            </a:r>
            <a:r>
              <a:rPr lang="ja-JP"/>
              <a:t>レベル目のアウトライン</a:t>
            </a:r>
            <a:endParaRPr/>
          </a:p>
          <a:p>
            <a:pPr lvl="2">
              <a:buSzPct val="25000"/>
              <a:buFont typeface="StarSymbol"/>
              <a:buChar char=""/>
            </a:pPr>
            <a:r>
              <a:rPr lang="ja-JP"/>
              <a:t>3</a:t>
            </a:r>
            <a:r>
              <a:rPr lang="ja-JP"/>
              <a:t>レベル目のアウトライン</a:t>
            </a:r>
            <a:endParaRPr/>
          </a:p>
          <a:p>
            <a:pPr lvl="3">
              <a:buSzPct val="25000"/>
              <a:buFont typeface="StarSymbol"/>
              <a:buChar char=""/>
            </a:pPr>
            <a:r>
              <a:rPr lang="ja-JP"/>
              <a:t>4</a:t>
            </a:r>
            <a:r>
              <a:rPr lang="ja-JP"/>
              <a:t>レベル目のアウトライン</a:t>
            </a:r>
            <a:endParaRPr/>
          </a:p>
          <a:p>
            <a:pPr lvl="4">
              <a:buSzPct val="25000"/>
              <a:buFont typeface="StarSymbol"/>
              <a:buChar char=""/>
            </a:pPr>
            <a:r>
              <a:rPr lang="ja-JP"/>
              <a:t>5</a:t>
            </a:r>
            <a:r>
              <a:rPr lang="ja-JP"/>
              <a:t>レベル目のアウトライン</a:t>
            </a:r>
            <a:endParaRPr/>
          </a:p>
          <a:p>
            <a:pPr lvl="5">
              <a:buSzPct val="25000"/>
              <a:buFont typeface="StarSymbol"/>
              <a:buChar char=""/>
            </a:pPr>
            <a:r>
              <a:rPr lang="ja-JP"/>
              <a:t>6</a:t>
            </a:r>
            <a:r>
              <a:rPr lang="ja-JP"/>
              <a:t>レベル目のアウトライン</a:t>
            </a:r>
            <a:endParaRPr/>
          </a:p>
          <a:p>
            <a:pPr lvl="6">
              <a:buSzPct val="25000"/>
              <a:buFont typeface="StarSymbol"/>
              <a:buChar char=""/>
            </a:pPr>
            <a:r>
              <a:rPr lang="ja-JP"/>
              <a:t>7</a:t>
            </a:r>
            <a:r>
              <a:rPr lang="ja-JP"/>
              <a:t>レベル目のアウトライン</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タイトルテキストの書式を編集するにはクリックします。マスタ タイトルの書式設定</a:t>
            </a:r>
            <a:endParaRPr/>
          </a:p>
        </p:txBody>
      </p:sp>
      <p:sp>
        <p:nvSpPr>
          <p:cNvPr id="40" name="PlaceHolder 2"/>
          <p:cNvSpPr>
            <a:spLocks noGrp="1"/>
          </p:cNvSpPr>
          <p:nvPr>
            <p:ph type="body"/>
          </p:nvPr>
        </p:nvSpPr>
        <p:spPr>
          <a:xfrm>
            <a:off x="457200" y="1600200"/>
            <a:ext cx="8229240" cy="4525560"/>
          </a:xfrm>
          <a:prstGeom prst="rect">
            <a:avLst/>
          </a:prstGeom>
        </p:spPr>
        <p:txBody>
          <a:bodyPr/>
          <a:p>
            <a:pPr>
              <a:buSzPct val="25000"/>
              <a:buFont typeface="StarSymbol"/>
              <a:buChar char=""/>
            </a:pPr>
            <a:r>
              <a:rPr lang="ja-JP" sz="3200">
                <a:solidFill>
                  <a:srgbClr val="000000"/>
                </a:solidFill>
                <a:latin typeface="Calibri"/>
              </a:rPr>
              <a:t>アウトラインテキストの書式を編集するにはクリックします。</a:t>
            </a:r>
            <a:endParaRPr/>
          </a:p>
          <a:p>
            <a:pPr lvl="1">
              <a:buSzPct val="25000"/>
              <a:buFont typeface="StarSymbol"/>
              <a:buChar char=""/>
            </a:pPr>
            <a:r>
              <a:rPr lang="ja-JP" sz="3200">
                <a:solidFill>
                  <a:srgbClr val="000000"/>
                </a:solidFill>
                <a:latin typeface="Calibri"/>
              </a:rPr>
              <a:t>2</a:t>
            </a:r>
            <a:r>
              <a:rPr lang="ja-JP" sz="3200">
                <a:solidFill>
                  <a:srgbClr val="000000"/>
                </a:solidFill>
                <a:latin typeface="Calibri"/>
              </a:rPr>
              <a:t>レベル目のアウトライン</a:t>
            </a:r>
            <a:endParaRPr/>
          </a:p>
          <a:p>
            <a:pPr lvl="2">
              <a:buSzPct val="25000"/>
              <a:buFont typeface="StarSymbol"/>
              <a:buChar char=""/>
            </a:pPr>
            <a:r>
              <a:rPr lang="ja-JP" sz="3200">
                <a:solidFill>
                  <a:srgbClr val="000000"/>
                </a:solidFill>
                <a:latin typeface="Calibri"/>
              </a:rPr>
              <a:t>3</a:t>
            </a:r>
            <a:r>
              <a:rPr lang="ja-JP" sz="3200">
                <a:solidFill>
                  <a:srgbClr val="000000"/>
                </a:solidFill>
                <a:latin typeface="Calibri"/>
              </a:rPr>
              <a:t>レベル目のアウトライン</a:t>
            </a:r>
            <a:endParaRPr/>
          </a:p>
          <a:p>
            <a:pPr lvl="3">
              <a:buSzPct val="25000"/>
              <a:buFont typeface="StarSymbol"/>
              <a:buChar char=""/>
            </a:pPr>
            <a:r>
              <a:rPr lang="ja-JP" sz="3200">
                <a:solidFill>
                  <a:srgbClr val="000000"/>
                </a:solidFill>
                <a:latin typeface="Calibri"/>
              </a:rPr>
              <a:t>4</a:t>
            </a:r>
            <a:r>
              <a:rPr lang="ja-JP" sz="3200">
                <a:solidFill>
                  <a:srgbClr val="000000"/>
                </a:solidFill>
                <a:latin typeface="Calibri"/>
              </a:rPr>
              <a:t>レベル目のアウトライン</a:t>
            </a:r>
            <a:endParaRPr/>
          </a:p>
          <a:p>
            <a:pPr lvl="4">
              <a:buSzPct val="25000"/>
              <a:buFont typeface="StarSymbol"/>
              <a:buChar char=""/>
            </a:pPr>
            <a:r>
              <a:rPr lang="ja-JP" sz="3200">
                <a:solidFill>
                  <a:srgbClr val="000000"/>
                </a:solidFill>
                <a:latin typeface="Calibri"/>
              </a:rPr>
              <a:t>5</a:t>
            </a:r>
            <a:r>
              <a:rPr lang="ja-JP" sz="3200">
                <a:solidFill>
                  <a:srgbClr val="000000"/>
                </a:solidFill>
                <a:latin typeface="Calibri"/>
              </a:rPr>
              <a:t>レベル目のアウトライン</a:t>
            </a:r>
            <a:endParaRPr/>
          </a:p>
          <a:p>
            <a:pPr lvl="5">
              <a:buSzPct val="25000"/>
              <a:buFont typeface="StarSymbol"/>
              <a:buChar char=""/>
            </a:pPr>
            <a:r>
              <a:rPr lang="ja-JP" sz="3200">
                <a:solidFill>
                  <a:srgbClr val="000000"/>
                </a:solidFill>
                <a:latin typeface="Calibri"/>
              </a:rPr>
              <a:t>6</a:t>
            </a:r>
            <a:r>
              <a:rPr lang="ja-JP" sz="3200">
                <a:solidFill>
                  <a:srgbClr val="000000"/>
                </a:solidFill>
                <a:latin typeface="Calibri"/>
              </a:rPr>
              <a:t>レベル目のアウトライン</a:t>
            </a:r>
            <a:endParaRPr/>
          </a:p>
          <a:p>
            <a:pPr>
              <a:lnSpc>
                <a:spcPct val="100000"/>
              </a:lnSpc>
              <a:buFont typeface="Arial"/>
              <a:buChar char="•"/>
            </a:pPr>
            <a:r>
              <a:rPr lang="ja-JP" sz="3200">
                <a:solidFill>
                  <a:srgbClr val="000000"/>
                </a:solidFill>
                <a:latin typeface="Calibri"/>
              </a:rPr>
              <a:t>7</a:t>
            </a:r>
            <a:r>
              <a:rPr lang="ja-JP" sz="3200">
                <a:solidFill>
                  <a:srgbClr val="000000"/>
                </a:solidFill>
                <a:latin typeface="Calibri"/>
              </a:rPr>
              <a:t>レベル目のアウトラインマスタ テキストの書式設定</a:t>
            </a:r>
            <a:endParaRPr/>
          </a:p>
          <a:p>
            <a:pPr lvl="1">
              <a:lnSpc>
                <a:spcPct val="100000"/>
              </a:lnSpc>
              <a:buFont typeface="Arial"/>
              <a:buChar char="–"/>
            </a:pPr>
            <a:r>
              <a:rPr lang="ja-JP" sz="2800">
                <a:solidFill>
                  <a:srgbClr val="000000"/>
                </a:solidFill>
                <a:latin typeface="Calibri"/>
              </a:rPr>
              <a:t>第 </a:t>
            </a:r>
            <a:r>
              <a:rPr lang="ja-JP" sz="2800">
                <a:solidFill>
                  <a:srgbClr val="000000"/>
                </a:solidFill>
                <a:latin typeface="Calibri"/>
              </a:rPr>
              <a:t>2 </a:t>
            </a:r>
            <a:r>
              <a:rPr lang="ja-JP" sz="2800">
                <a:solidFill>
                  <a:srgbClr val="000000"/>
                </a:solidFill>
                <a:latin typeface="Calibri"/>
              </a:rPr>
              <a:t>レベル</a:t>
            </a:r>
            <a:endParaRPr/>
          </a:p>
          <a:p>
            <a:pPr lvl="2">
              <a:lnSpc>
                <a:spcPct val="100000"/>
              </a:lnSpc>
              <a:buFont typeface="Arial"/>
              <a:buChar char="•"/>
            </a:pPr>
            <a:r>
              <a:rPr lang="ja-JP" sz="2400">
                <a:solidFill>
                  <a:srgbClr val="000000"/>
                </a:solidFill>
                <a:latin typeface="Calibri"/>
              </a:rPr>
              <a:t>第 </a:t>
            </a:r>
            <a:r>
              <a:rPr lang="ja-JP" sz="2400">
                <a:solidFill>
                  <a:srgbClr val="000000"/>
                </a:solidFill>
                <a:latin typeface="Calibri"/>
              </a:rPr>
              <a:t>3 </a:t>
            </a:r>
            <a:r>
              <a:rPr lang="ja-JP" sz="2400">
                <a:solidFill>
                  <a:srgbClr val="000000"/>
                </a:solidFill>
                <a:latin typeface="Calibri"/>
              </a:rPr>
              <a:t>レベル</a:t>
            </a:r>
            <a:endParaRPr/>
          </a:p>
          <a:p>
            <a:pPr lvl="3">
              <a:lnSpc>
                <a:spcPct val="100000"/>
              </a:lnSpc>
              <a:buFont typeface="Arial"/>
              <a:buChar char="–"/>
            </a:pPr>
            <a:r>
              <a:rPr lang="ja-JP" sz="2000">
                <a:solidFill>
                  <a:srgbClr val="000000"/>
                </a:solidFill>
                <a:latin typeface="Calibri"/>
              </a:rPr>
              <a:t>第 </a:t>
            </a:r>
            <a:r>
              <a:rPr lang="ja-JP" sz="2000">
                <a:solidFill>
                  <a:srgbClr val="000000"/>
                </a:solidFill>
                <a:latin typeface="Calibri"/>
              </a:rPr>
              <a:t>4 </a:t>
            </a:r>
            <a:r>
              <a:rPr lang="ja-JP" sz="2000">
                <a:solidFill>
                  <a:srgbClr val="000000"/>
                </a:solidFill>
                <a:latin typeface="Calibri"/>
              </a:rPr>
              <a:t>レベル</a:t>
            </a:r>
            <a:endParaRPr/>
          </a:p>
          <a:p>
            <a:pPr lvl="4">
              <a:lnSpc>
                <a:spcPct val="100000"/>
              </a:lnSpc>
              <a:buFont typeface="Arial"/>
              <a:buChar char="»"/>
            </a:pPr>
            <a:r>
              <a:rPr lang="ja-JP" sz="2000">
                <a:solidFill>
                  <a:srgbClr val="000000"/>
                </a:solidFill>
                <a:latin typeface="Calibri"/>
              </a:rPr>
              <a:t>第 </a:t>
            </a:r>
            <a:r>
              <a:rPr lang="ja-JP" sz="2000">
                <a:solidFill>
                  <a:srgbClr val="000000"/>
                </a:solidFill>
                <a:latin typeface="Calibri"/>
              </a:rPr>
              <a:t>5 </a:t>
            </a:r>
            <a:r>
              <a:rPr lang="ja-JP" sz="2000">
                <a:solidFill>
                  <a:srgbClr val="000000"/>
                </a:solidFill>
                <a:latin typeface="Calibri"/>
              </a:rPr>
              <a:t>レベル</a:t>
            </a:r>
            <a:endParaRPr/>
          </a:p>
        </p:txBody>
      </p:sp>
      <p:sp>
        <p:nvSpPr>
          <p:cNvPr id="41" name="PlaceHolder 3"/>
          <p:cNvSpPr>
            <a:spLocks noGrp="1"/>
          </p:cNvSpPr>
          <p:nvPr>
            <p:ph type="dt"/>
          </p:nvPr>
        </p:nvSpPr>
        <p:spPr>
          <a:xfrm>
            <a:off x="457200" y="6356520"/>
            <a:ext cx="2133360" cy="364680"/>
          </a:xfrm>
          <a:prstGeom prst="rect">
            <a:avLst/>
          </a:prstGeom>
        </p:spPr>
        <p:txBody>
          <a:bodyPr anchor="ctr"/>
          <a:p>
            <a:pPr>
              <a:lnSpc>
                <a:spcPct val="100000"/>
              </a:lnSpc>
            </a:pPr>
            <a:r>
              <a:rPr lang="en-US" sz="1200">
                <a:solidFill>
                  <a:srgbClr val="8b8b8b"/>
                </a:solidFill>
                <a:latin typeface="Calibri"/>
              </a:rPr>
              <a:t>10/31/13</a:t>
            </a:r>
            <a:endParaRPr/>
          </a:p>
        </p:txBody>
      </p:sp>
      <p:sp>
        <p:nvSpPr>
          <p:cNvPr id="42" name="PlaceHolder 4"/>
          <p:cNvSpPr>
            <a:spLocks noGrp="1"/>
          </p:cNvSpPr>
          <p:nvPr>
            <p:ph type="ftr"/>
          </p:nvPr>
        </p:nvSpPr>
        <p:spPr>
          <a:xfrm>
            <a:off x="3124080" y="6356520"/>
            <a:ext cx="2895120" cy="364680"/>
          </a:xfrm>
          <a:prstGeom prst="rect">
            <a:avLst/>
          </a:prstGeom>
        </p:spPr>
        <p:txBody>
          <a:bodyPr anchor="ctr"/>
          <a:p>
            <a:endParaRPr/>
          </a:p>
        </p:txBody>
      </p:sp>
      <p:sp>
        <p:nvSpPr>
          <p:cNvPr id="43" name="PlaceHolder 5"/>
          <p:cNvSpPr>
            <a:spLocks noGrp="1"/>
          </p:cNvSpPr>
          <p:nvPr>
            <p:ph type="sldNum"/>
          </p:nvPr>
        </p:nvSpPr>
        <p:spPr>
          <a:xfrm>
            <a:off x="6553080" y="6356520"/>
            <a:ext cx="2133360" cy="364680"/>
          </a:xfrm>
          <a:prstGeom prst="rect">
            <a:avLst/>
          </a:prstGeom>
        </p:spPr>
        <p:txBody>
          <a:bodyPr anchor="ctr"/>
          <a:p>
            <a:pPr algn="r">
              <a:lnSpc>
                <a:spcPct val="100000"/>
              </a:lnSpc>
            </a:pPr>
            <a:fld id="{38921592-1F61-47CD-9743-C86507261C86}" type="slidenum">
              <a:rPr lang="en-US" sz="1200">
                <a:solidFill>
                  <a:srgbClr val="8b8b8b"/>
                </a:solidFill>
                <a:latin typeface="Calibri"/>
              </a:rPr>
              <a:t>&lt;番号&gt;</a:t>
            </a:fld>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png"/><Relationship Id="rId3"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TextShape 1"/>
          <p:cNvSpPr txBox="1"/>
          <p:nvPr/>
        </p:nvSpPr>
        <p:spPr>
          <a:xfrm>
            <a:off x="683640" y="764640"/>
            <a:ext cx="7772040" cy="2232000"/>
          </a:xfrm>
          <a:prstGeom prst="rect">
            <a:avLst/>
          </a:prstGeom>
        </p:spPr>
        <p:txBody>
          <a:bodyPr anchor="ctr"/>
          <a:p>
            <a:pPr algn="ctr">
              <a:lnSpc>
                <a:spcPct val="100000"/>
              </a:lnSpc>
            </a:pPr>
            <a:r>
              <a:rPr lang="ja-JP" sz="4000">
                <a:solidFill>
                  <a:srgbClr val="000000"/>
                </a:solidFill>
                <a:latin typeface="Calibri"/>
              </a:rPr>
              <a:t>（個人情報のため削除しています）</a:t>
            </a:r>
            <a:endParaRPr/>
          </a:p>
        </p:txBody>
      </p:sp>
      <p:sp>
        <p:nvSpPr>
          <p:cNvPr id="79" name="TextShape 2"/>
          <p:cNvSpPr txBox="1"/>
          <p:nvPr/>
        </p:nvSpPr>
        <p:spPr>
          <a:xfrm>
            <a:off x="1371600" y="3886200"/>
            <a:ext cx="6400440" cy="1752120"/>
          </a:xfrm>
          <a:prstGeom prst="rect">
            <a:avLst/>
          </a:prstGeom>
        </p:spPr>
        <p:txBody>
          <a:bodyPr/>
          <a:p>
            <a:pPr algn="ctr">
              <a:lnSpc>
                <a:spcPct val="100000"/>
              </a:lnSpc>
            </a:pPr>
            <a:r>
              <a:rPr lang="en-US" sz="2800">
                <a:solidFill>
                  <a:srgbClr val="8b8b8b"/>
                </a:solidFill>
                <a:latin typeface="Calibri"/>
              </a:rPr>
              <a:t>ああああああ</a:t>
            </a:r>
            <a:endParaRPr/>
          </a:p>
          <a:p>
            <a:pPr algn="ctr">
              <a:lnSpc>
                <a:spcPct val="100000"/>
              </a:lnSpc>
            </a:pPr>
            <a:r>
              <a:rPr lang="en-US" sz="2800">
                <a:solidFill>
                  <a:srgbClr val="8b8b8b"/>
                </a:solidFill>
                <a:latin typeface="Calibri"/>
              </a:rPr>
              <a:t>ああああ　ああああああああああ</a:t>
            </a:r>
            <a:endParaRPr/>
          </a:p>
        </p:txBody>
      </p:sp>
    </p:spTree>
  </p:cSld>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0"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20</a:t>
            </a:r>
            <a:r>
              <a:rPr lang="ja-JP" sz="4400">
                <a:solidFill>
                  <a:srgbClr val="000000"/>
                </a:solidFill>
                <a:latin typeface="Calibri"/>
              </a:rPr>
              <a:t>都市　</a:t>
            </a:r>
            <a:r>
              <a:rPr lang="ja-JP" sz="4400">
                <a:solidFill>
                  <a:srgbClr val="000000"/>
                </a:solidFill>
                <a:latin typeface="Calibri"/>
              </a:rPr>
              <a:t>20</a:t>
            </a:r>
            <a:r>
              <a:rPr lang="ja-JP" sz="4400">
                <a:solidFill>
                  <a:srgbClr val="000000"/>
                </a:solidFill>
                <a:latin typeface="Calibri"/>
              </a:rPr>
              <a:t>世代</a:t>
            </a:r>
            <a:endParaRPr/>
          </a:p>
        </p:txBody>
      </p:sp>
      <p:sp>
        <p:nvSpPr>
          <p:cNvPr id="101" name="TextShape 2"/>
          <p:cNvSpPr txBox="1"/>
          <p:nvPr/>
        </p:nvSpPr>
        <p:spPr>
          <a:xfrm>
            <a:off x="457200" y="1600200"/>
            <a:ext cx="8229240" cy="4525560"/>
          </a:xfrm>
          <a:prstGeom prst="rect">
            <a:avLst/>
          </a:prstGeom>
        </p:spPr>
        <p:txBody>
          <a:bodyPr/>
          <a:p>
            <a:endParaRPr/>
          </a:p>
        </p:txBody>
      </p:sp>
      <p:pic>
        <p:nvPicPr>
          <p:cNvPr descr="" id="102" name="Picture 2"/>
          <p:cNvPicPr/>
          <p:nvPr/>
        </p:nvPicPr>
        <p:blipFill>
          <a:blip r:embed="rId1"/>
          <a:stretch>
            <a:fillRect/>
          </a:stretch>
        </p:blipFill>
        <p:spPr>
          <a:xfrm>
            <a:off x="2411640" y="2061000"/>
            <a:ext cx="4444560" cy="4419360"/>
          </a:xfrm>
          <a:prstGeom prst="rect">
            <a:avLst/>
          </a:prstGeom>
          <a:ln>
            <a:noFill/>
          </a:ln>
        </p:spPr>
      </p:pic>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3"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20</a:t>
            </a:r>
            <a:r>
              <a:rPr lang="ja-JP" sz="4400">
                <a:solidFill>
                  <a:srgbClr val="000000"/>
                </a:solidFill>
                <a:latin typeface="Calibri"/>
              </a:rPr>
              <a:t>都市　</a:t>
            </a:r>
            <a:r>
              <a:rPr lang="ja-JP" sz="4400">
                <a:solidFill>
                  <a:srgbClr val="000000"/>
                </a:solidFill>
                <a:latin typeface="Calibri"/>
              </a:rPr>
              <a:t>50</a:t>
            </a:r>
            <a:r>
              <a:rPr lang="ja-JP" sz="4400">
                <a:solidFill>
                  <a:srgbClr val="000000"/>
                </a:solidFill>
                <a:latin typeface="Calibri"/>
              </a:rPr>
              <a:t>世代</a:t>
            </a:r>
            <a:endParaRPr/>
          </a:p>
        </p:txBody>
      </p:sp>
      <p:sp>
        <p:nvSpPr>
          <p:cNvPr id="104" name="TextShape 2"/>
          <p:cNvSpPr txBox="1"/>
          <p:nvPr/>
        </p:nvSpPr>
        <p:spPr>
          <a:xfrm>
            <a:off x="457200" y="1600200"/>
            <a:ext cx="8229240" cy="4525560"/>
          </a:xfrm>
          <a:prstGeom prst="rect">
            <a:avLst/>
          </a:prstGeom>
        </p:spPr>
        <p:txBody>
          <a:bodyPr/>
          <a:p>
            <a:endParaRPr/>
          </a:p>
        </p:txBody>
      </p:sp>
      <p:pic>
        <p:nvPicPr>
          <p:cNvPr descr="" id="105" name="Picture 2"/>
          <p:cNvPicPr/>
          <p:nvPr/>
        </p:nvPicPr>
        <p:blipFill>
          <a:blip r:embed="rId1"/>
          <a:stretch>
            <a:fillRect/>
          </a:stretch>
        </p:blipFill>
        <p:spPr>
          <a:xfrm>
            <a:off x="2339640" y="1772640"/>
            <a:ext cx="4444560" cy="4419360"/>
          </a:xfrm>
          <a:prstGeom prst="rect">
            <a:avLst/>
          </a:prstGeom>
          <a:ln>
            <a:noFill/>
          </a:ln>
        </p:spPr>
      </p:pic>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6"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20</a:t>
            </a:r>
            <a:r>
              <a:rPr lang="ja-JP" sz="4400">
                <a:solidFill>
                  <a:srgbClr val="000000"/>
                </a:solidFill>
                <a:latin typeface="Calibri"/>
              </a:rPr>
              <a:t>都市　</a:t>
            </a:r>
            <a:r>
              <a:rPr lang="ja-JP" sz="4400">
                <a:solidFill>
                  <a:srgbClr val="000000"/>
                </a:solidFill>
                <a:latin typeface="Calibri"/>
              </a:rPr>
              <a:t>50</a:t>
            </a:r>
            <a:r>
              <a:rPr lang="ja-JP" sz="4400">
                <a:solidFill>
                  <a:srgbClr val="000000"/>
                </a:solidFill>
                <a:latin typeface="Calibri"/>
              </a:rPr>
              <a:t>世代</a:t>
            </a:r>
            <a:endParaRPr/>
          </a:p>
        </p:txBody>
      </p:sp>
      <p:sp>
        <p:nvSpPr>
          <p:cNvPr id="107"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20</a:t>
            </a:r>
            <a:r>
              <a:rPr lang="ja-JP" sz="3200">
                <a:solidFill>
                  <a:srgbClr val="000000"/>
                </a:solidFill>
                <a:latin typeface="Calibri"/>
              </a:rPr>
              <a:t>都市では、</a:t>
            </a:r>
            <a:r>
              <a:rPr lang="ja-JP" sz="3200">
                <a:solidFill>
                  <a:srgbClr val="000000"/>
                </a:solidFill>
                <a:latin typeface="Calibri"/>
              </a:rPr>
              <a:t>1</a:t>
            </a:r>
            <a:r>
              <a:rPr lang="ja-JP" sz="3200">
                <a:solidFill>
                  <a:srgbClr val="000000"/>
                </a:solidFill>
                <a:latin typeface="Calibri"/>
              </a:rPr>
              <a:t>世代は長さ</a:t>
            </a:r>
            <a:r>
              <a:rPr lang="ja-JP" sz="3200">
                <a:solidFill>
                  <a:srgbClr val="000000"/>
                </a:solidFill>
                <a:latin typeface="Calibri"/>
              </a:rPr>
              <a:t>8901</a:t>
            </a:r>
            <a:r>
              <a:rPr lang="ja-JP" sz="3200">
                <a:solidFill>
                  <a:srgbClr val="000000"/>
                </a:solidFill>
                <a:latin typeface="Calibri"/>
              </a:rPr>
              <a:t>であったのに対して、</a:t>
            </a:r>
            <a:r>
              <a:rPr lang="ja-JP" sz="3200">
                <a:solidFill>
                  <a:srgbClr val="000000"/>
                </a:solidFill>
                <a:latin typeface="Calibri"/>
              </a:rPr>
              <a:t>50</a:t>
            </a:r>
            <a:r>
              <a:rPr lang="ja-JP" sz="3200">
                <a:solidFill>
                  <a:srgbClr val="000000"/>
                </a:solidFill>
                <a:latin typeface="Calibri"/>
              </a:rPr>
              <a:t>世代では</a:t>
            </a:r>
            <a:r>
              <a:rPr lang="ja-JP" sz="3200">
                <a:solidFill>
                  <a:srgbClr val="000000"/>
                </a:solidFill>
                <a:latin typeface="Calibri"/>
              </a:rPr>
              <a:t>4100</a:t>
            </a:r>
            <a:r>
              <a:rPr lang="ja-JP" sz="3200">
                <a:solidFill>
                  <a:srgbClr val="000000"/>
                </a:solidFill>
                <a:latin typeface="Calibri"/>
              </a:rPr>
              <a:t>となりました。</a:t>
            </a:r>
            <a:endParaRPr/>
          </a:p>
          <a:p>
            <a:pPr>
              <a:lnSpc>
                <a:spcPct val="100000"/>
              </a:lnSpc>
            </a:pPr>
            <a:endParaRPr/>
          </a:p>
          <a:p>
            <a:pPr>
              <a:lnSpc>
                <a:spcPct val="100000"/>
              </a:lnSpc>
              <a:buFont typeface="Arial"/>
              <a:buChar char="•"/>
            </a:pPr>
            <a:r>
              <a:rPr lang="ja-JP" sz="3200">
                <a:solidFill>
                  <a:srgbClr val="000000"/>
                </a:solidFill>
                <a:latin typeface="Calibri"/>
              </a:rPr>
              <a:t>しかし、</a:t>
            </a:r>
            <a:r>
              <a:rPr lang="ja-JP" sz="3200">
                <a:solidFill>
                  <a:srgbClr val="000000"/>
                </a:solidFill>
                <a:latin typeface="Calibri"/>
              </a:rPr>
              <a:t>100</a:t>
            </a:r>
            <a:r>
              <a:rPr lang="ja-JP" sz="3200">
                <a:solidFill>
                  <a:srgbClr val="000000"/>
                </a:solidFill>
                <a:latin typeface="Calibri"/>
              </a:rPr>
              <a:t>都市でもやりましたが、</a:t>
            </a:r>
            <a:r>
              <a:rPr lang="ja-JP" sz="3200">
                <a:solidFill>
                  <a:srgbClr val="000000"/>
                </a:solidFill>
                <a:latin typeface="Calibri"/>
              </a:rPr>
              <a:t>1</a:t>
            </a:r>
            <a:r>
              <a:rPr lang="ja-JP" sz="3200">
                <a:solidFill>
                  <a:srgbClr val="000000"/>
                </a:solidFill>
                <a:latin typeface="Calibri"/>
              </a:rPr>
              <a:t>世代が</a:t>
            </a:r>
            <a:r>
              <a:rPr lang="ja-JP" sz="3200">
                <a:solidFill>
                  <a:srgbClr val="000000"/>
                </a:solidFill>
                <a:latin typeface="Calibri"/>
              </a:rPr>
              <a:t>48392</a:t>
            </a:r>
            <a:r>
              <a:rPr lang="ja-JP" sz="3200">
                <a:solidFill>
                  <a:srgbClr val="000000"/>
                </a:solidFill>
                <a:latin typeface="Calibri"/>
              </a:rPr>
              <a:t>だったのに対して、</a:t>
            </a:r>
            <a:r>
              <a:rPr lang="ja-JP" sz="3200">
                <a:solidFill>
                  <a:srgbClr val="000000"/>
                </a:solidFill>
                <a:latin typeface="Calibri"/>
              </a:rPr>
              <a:t>50</a:t>
            </a:r>
            <a:r>
              <a:rPr lang="ja-JP" sz="3200">
                <a:solidFill>
                  <a:srgbClr val="000000"/>
                </a:solidFill>
                <a:latin typeface="Calibri"/>
              </a:rPr>
              <a:t>世代どころか、</a:t>
            </a:r>
            <a:r>
              <a:rPr lang="ja-JP" sz="3200">
                <a:solidFill>
                  <a:srgbClr val="000000"/>
                </a:solidFill>
                <a:latin typeface="Calibri"/>
              </a:rPr>
              <a:t>5000</a:t>
            </a:r>
            <a:r>
              <a:rPr lang="ja-JP" sz="3200">
                <a:solidFill>
                  <a:srgbClr val="000000"/>
                </a:solidFill>
                <a:latin typeface="Calibri"/>
              </a:rPr>
              <a:t>世代でも</a:t>
            </a:r>
            <a:r>
              <a:rPr lang="ja-JP" sz="3200">
                <a:solidFill>
                  <a:srgbClr val="000000"/>
                </a:solidFill>
                <a:latin typeface="Calibri"/>
              </a:rPr>
              <a:t>34489</a:t>
            </a:r>
            <a:r>
              <a:rPr lang="ja-JP" sz="3200">
                <a:solidFill>
                  <a:srgbClr val="000000"/>
                </a:solidFill>
                <a:latin typeface="Calibri"/>
              </a:rPr>
              <a:t>となって、あまりよい結果ではありません。</a:t>
            </a:r>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8"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突然変異の確率を変えてみると・・・</a:t>
            </a:r>
            <a:endParaRPr/>
          </a:p>
        </p:txBody>
      </p:sp>
      <p:sp>
        <p:nvSpPr>
          <p:cNvPr id="109"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訪れる場所をランダムに変更する突然変異の確率を</a:t>
            </a:r>
            <a:r>
              <a:rPr lang="ja-JP" sz="3200">
                <a:solidFill>
                  <a:srgbClr val="000000"/>
                </a:solidFill>
                <a:latin typeface="Calibri"/>
              </a:rPr>
              <a:t>3</a:t>
            </a:r>
            <a:r>
              <a:rPr lang="ja-JP" sz="3200">
                <a:solidFill>
                  <a:srgbClr val="000000"/>
                </a:solidFill>
                <a:latin typeface="Calibri"/>
              </a:rPr>
              <a:t>％や</a:t>
            </a:r>
            <a:r>
              <a:rPr lang="ja-JP" sz="3200">
                <a:solidFill>
                  <a:srgbClr val="000000"/>
                </a:solidFill>
                <a:latin typeface="Calibri"/>
              </a:rPr>
              <a:t>5</a:t>
            </a:r>
            <a:r>
              <a:rPr lang="ja-JP" sz="3200">
                <a:solidFill>
                  <a:srgbClr val="000000"/>
                </a:solidFill>
                <a:latin typeface="Calibri"/>
              </a:rPr>
              <a:t>％といった低確率にするよりも、</a:t>
            </a:r>
            <a:r>
              <a:rPr lang="ja-JP" sz="3200">
                <a:solidFill>
                  <a:srgbClr val="000000"/>
                </a:solidFill>
                <a:latin typeface="Calibri"/>
              </a:rPr>
              <a:t>25</a:t>
            </a:r>
            <a:r>
              <a:rPr lang="ja-JP" sz="3200">
                <a:solidFill>
                  <a:srgbClr val="000000"/>
                </a:solidFill>
                <a:latin typeface="Calibri"/>
              </a:rPr>
              <a:t>％や</a:t>
            </a:r>
            <a:r>
              <a:rPr lang="ja-JP" sz="3200">
                <a:solidFill>
                  <a:srgbClr val="000000"/>
                </a:solidFill>
                <a:latin typeface="Calibri"/>
              </a:rPr>
              <a:t>35</a:t>
            </a:r>
            <a:r>
              <a:rPr lang="ja-JP" sz="3200">
                <a:solidFill>
                  <a:srgbClr val="000000"/>
                </a:solidFill>
                <a:latin typeface="Calibri"/>
              </a:rPr>
              <a:t>％ぐらいにしたほうが精度がよかったです。</a:t>
            </a:r>
            <a:endParaRPr/>
          </a:p>
          <a:p>
            <a:pPr>
              <a:lnSpc>
                <a:spcPct val="100000"/>
              </a:lnSpc>
            </a:pPr>
            <a:endParaRPr/>
          </a:p>
          <a:p>
            <a:pPr>
              <a:lnSpc>
                <a:spcPct val="100000"/>
              </a:lnSpc>
              <a:buFont typeface="Arial"/>
              <a:buChar char="•"/>
            </a:pPr>
            <a:r>
              <a:rPr lang="ja-JP" sz="3200">
                <a:solidFill>
                  <a:srgbClr val="000000"/>
                </a:solidFill>
                <a:latin typeface="Calibri"/>
              </a:rPr>
              <a:t>100</a:t>
            </a:r>
            <a:r>
              <a:rPr lang="ja-JP" sz="3200">
                <a:solidFill>
                  <a:srgbClr val="000000"/>
                </a:solidFill>
                <a:latin typeface="Calibri"/>
              </a:rPr>
              <a:t>個の配列があるので、多少確率が大きくても値が下がることは少ない。</a:t>
            </a:r>
            <a:endParaRPr/>
          </a:p>
          <a:p>
            <a:pPr>
              <a:lnSpc>
                <a:spcPct val="100000"/>
              </a:lnSpc>
            </a:pPr>
            <a:endParaRPr/>
          </a:p>
          <a:p>
            <a:pPr>
              <a:lnSpc>
                <a:spcPct val="100000"/>
              </a:lnSpc>
            </a:pPr>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0"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2-opt</a:t>
            </a:r>
            <a:r>
              <a:rPr lang="ja-JP" sz="4400">
                <a:solidFill>
                  <a:srgbClr val="000000"/>
                </a:solidFill>
                <a:latin typeface="Calibri"/>
              </a:rPr>
              <a:t>法を</a:t>
            </a:r>
            <a:r>
              <a:rPr lang="ja-JP" sz="4400">
                <a:solidFill>
                  <a:srgbClr val="000000"/>
                </a:solidFill>
                <a:latin typeface="Calibri"/>
              </a:rPr>
              <a:t>GA</a:t>
            </a:r>
            <a:r>
              <a:rPr lang="ja-JP" sz="4400">
                <a:solidFill>
                  <a:srgbClr val="000000"/>
                </a:solidFill>
                <a:latin typeface="Calibri"/>
              </a:rPr>
              <a:t>に適用する</a:t>
            </a:r>
            <a:endParaRPr/>
          </a:p>
        </p:txBody>
      </p:sp>
      <p:sp>
        <p:nvSpPr>
          <p:cNvPr id="111"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2</a:t>
            </a:r>
            <a:r>
              <a:rPr lang="ja-JP" sz="3200">
                <a:solidFill>
                  <a:srgbClr val="000000"/>
                </a:solidFill>
                <a:latin typeface="Calibri"/>
              </a:rPr>
              <a:t>つめのヒューリスティクスとして、</a:t>
            </a:r>
            <a:r>
              <a:rPr lang="ja-JP" sz="3200">
                <a:solidFill>
                  <a:srgbClr val="000000"/>
                </a:solidFill>
                <a:latin typeface="Calibri"/>
              </a:rPr>
              <a:t>2-opt</a:t>
            </a:r>
            <a:r>
              <a:rPr lang="ja-JP" sz="3200">
                <a:solidFill>
                  <a:srgbClr val="000000"/>
                </a:solidFill>
                <a:latin typeface="Calibri"/>
              </a:rPr>
              <a:t>法を</a:t>
            </a:r>
            <a:r>
              <a:rPr lang="ja-JP" sz="3200">
                <a:solidFill>
                  <a:srgbClr val="000000"/>
                </a:solidFill>
                <a:latin typeface="Calibri"/>
              </a:rPr>
              <a:t>GA</a:t>
            </a:r>
            <a:r>
              <a:rPr lang="ja-JP" sz="3200">
                <a:solidFill>
                  <a:srgbClr val="000000"/>
                </a:solidFill>
                <a:latin typeface="Calibri"/>
              </a:rPr>
              <a:t>に適用したものを実装してみました。</a:t>
            </a:r>
            <a:endParaRPr/>
          </a:p>
          <a:p>
            <a:pPr>
              <a:lnSpc>
                <a:spcPct val="100000"/>
              </a:lnSpc>
              <a:buFont typeface="Arial"/>
              <a:buChar char="•"/>
            </a:pPr>
            <a:r>
              <a:rPr lang="ja-JP" sz="3200">
                <a:solidFill>
                  <a:srgbClr val="000000"/>
                </a:solidFill>
                <a:latin typeface="Calibri"/>
              </a:rPr>
              <a:t>しかし、最初は</a:t>
            </a:r>
            <a:r>
              <a:rPr lang="ja-JP" sz="3200">
                <a:solidFill>
                  <a:srgbClr val="000000"/>
                </a:solidFill>
                <a:latin typeface="Calibri"/>
              </a:rPr>
              <a:t>20</a:t>
            </a:r>
            <a:r>
              <a:rPr lang="ja-JP" sz="3200">
                <a:solidFill>
                  <a:srgbClr val="000000"/>
                </a:solidFill>
                <a:latin typeface="Calibri"/>
              </a:rPr>
              <a:t>都市どころか</a:t>
            </a:r>
            <a:r>
              <a:rPr lang="ja-JP" sz="3200">
                <a:solidFill>
                  <a:srgbClr val="000000"/>
                </a:solidFill>
                <a:latin typeface="Calibri"/>
              </a:rPr>
              <a:t>10</a:t>
            </a:r>
            <a:r>
              <a:rPr lang="ja-JP" sz="3200">
                <a:solidFill>
                  <a:srgbClr val="000000"/>
                </a:solidFill>
                <a:latin typeface="Calibri"/>
              </a:rPr>
              <a:t>都市すらまともに近似解を求めることができませんでした。</a:t>
            </a:r>
            <a:endParaRPr/>
          </a:p>
          <a:p>
            <a:pPr>
              <a:lnSpc>
                <a:spcPct val="100000"/>
              </a:lnSpc>
            </a:pPr>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2"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2-opt</a:t>
            </a:r>
            <a:r>
              <a:rPr lang="ja-JP" sz="4400">
                <a:solidFill>
                  <a:srgbClr val="000000"/>
                </a:solidFill>
                <a:latin typeface="Calibri"/>
              </a:rPr>
              <a:t>法を適用した</a:t>
            </a:r>
            <a:r>
              <a:rPr lang="ja-JP" sz="4400">
                <a:solidFill>
                  <a:srgbClr val="000000"/>
                </a:solidFill>
                <a:latin typeface="Calibri"/>
              </a:rPr>
              <a:t>GA</a:t>
            </a:r>
            <a:endParaRPr/>
          </a:p>
        </p:txBody>
      </p:sp>
      <p:sp>
        <p:nvSpPr>
          <p:cNvPr id="113"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普通の</a:t>
            </a:r>
            <a:r>
              <a:rPr lang="ja-JP" sz="3200">
                <a:solidFill>
                  <a:srgbClr val="000000"/>
                </a:solidFill>
                <a:latin typeface="Calibri"/>
              </a:rPr>
              <a:t>GA</a:t>
            </a:r>
            <a:r>
              <a:rPr lang="ja-JP" sz="3200">
                <a:solidFill>
                  <a:srgbClr val="000000"/>
                </a:solidFill>
                <a:latin typeface="Calibri"/>
              </a:rPr>
              <a:t>より精度が上がりました。</a:t>
            </a:r>
            <a:r>
              <a:rPr lang="ja-JP" sz="3200">
                <a:solidFill>
                  <a:srgbClr val="000000"/>
                </a:solidFill>
                <a:latin typeface="Calibri"/>
              </a:rPr>
              <a:t>2-opt</a:t>
            </a:r>
            <a:r>
              <a:rPr lang="ja-JP" sz="3200">
                <a:solidFill>
                  <a:srgbClr val="000000"/>
                </a:solidFill>
                <a:latin typeface="Calibri"/>
              </a:rPr>
              <a:t>法は突然変異の役割も果たすからです。</a:t>
            </a:r>
            <a:endParaRPr/>
          </a:p>
          <a:p>
            <a:pPr>
              <a:lnSpc>
                <a:spcPct val="100000"/>
              </a:lnSpc>
              <a:buFont typeface="Arial"/>
              <a:buChar char="•"/>
            </a:pPr>
            <a:r>
              <a:rPr lang="ja-JP" sz="3200">
                <a:solidFill>
                  <a:srgbClr val="000000"/>
                </a:solidFill>
                <a:latin typeface="Calibri"/>
              </a:rPr>
              <a:t>30</a:t>
            </a:r>
            <a:r>
              <a:rPr lang="ja-JP" sz="3200">
                <a:solidFill>
                  <a:srgbClr val="000000"/>
                </a:solidFill>
                <a:latin typeface="Calibri"/>
              </a:rPr>
              <a:t>都市と</a:t>
            </a:r>
            <a:r>
              <a:rPr lang="ja-JP" sz="3200">
                <a:solidFill>
                  <a:srgbClr val="000000"/>
                </a:solidFill>
                <a:latin typeface="Calibri"/>
              </a:rPr>
              <a:t>100</a:t>
            </a:r>
            <a:r>
              <a:rPr lang="ja-JP" sz="3200">
                <a:solidFill>
                  <a:srgbClr val="000000"/>
                </a:solidFill>
                <a:latin typeface="Calibri"/>
              </a:rPr>
              <a:t>都市をやってみました。</a:t>
            </a:r>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4"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微妙な調整</a:t>
            </a:r>
            <a:endParaRPr/>
          </a:p>
        </p:txBody>
      </p:sp>
      <p:sp>
        <p:nvSpPr>
          <p:cNvPr id="115"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できるだけよい精度にするべく、突然変異の確率を調整しました。</a:t>
            </a:r>
            <a:endParaRPr/>
          </a:p>
          <a:p>
            <a:pPr>
              <a:lnSpc>
                <a:spcPct val="100000"/>
              </a:lnSpc>
              <a:buFont typeface="Arial"/>
              <a:buChar char="•"/>
            </a:pPr>
            <a:r>
              <a:rPr lang="ja-JP" sz="3200">
                <a:solidFill>
                  <a:srgbClr val="000000"/>
                </a:solidFill>
                <a:latin typeface="Calibri"/>
              </a:rPr>
              <a:t>具体的には、順序表現後にランダムに順番を入れ替える確率です。</a:t>
            </a:r>
            <a:endParaRPr/>
          </a:p>
          <a:p>
            <a:pPr>
              <a:lnSpc>
                <a:spcPct val="100000"/>
              </a:lnSpc>
              <a:buFont typeface="Arial"/>
              <a:buChar char="•"/>
            </a:pPr>
            <a:r>
              <a:rPr lang="ja-JP" sz="3200">
                <a:solidFill>
                  <a:srgbClr val="000000"/>
                </a:solidFill>
                <a:latin typeface="Calibri"/>
              </a:rPr>
              <a:t>2-opt</a:t>
            </a:r>
            <a:r>
              <a:rPr lang="ja-JP" sz="3200">
                <a:solidFill>
                  <a:srgbClr val="000000"/>
                </a:solidFill>
                <a:latin typeface="Calibri"/>
              </a:rPr>
              <a:t>法に関しては、ランダムに実施するより、交差しているものがあれば適宜適用したほうが精度がよかったです。</a:t>
            </a:r>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6"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30</a:t>
            </a:r>
            <a:r>
              <a:rPr lang="ja-JP" sz="4400">
                <a:solidFill>
                  <a:srgbClr val="000000"/>
                </a:solidFill>
                <a:latin typeface="Calibri"/>
              </a:rPr>
              <a:t>都市　</a:t>
            </a:r>
            <a:r>
              <a:rPr lang="ja-JP" sz="4400">
                <a:solidFill>
                  <a:srgbClr val="000000"/>
                </a:solidFill>
                <a:latin typeface="Calibri"/>
              </a:rPr>
              <a:t>10</a:t>
            </a:r>
            <a:r>
              <a:rPr lang="ja-JP" sz="4400">
                <a:solidFill>
                  <a:srgbClr val="000000"/>
                </a:solidFill>
                <a:latin typeface="Calibri"/>
              </a:rPr>
              <a:t>世代</a:t>
            </a:r>
            <a:endParaRPr/>
          </a:p>
        </p:txBody>
      </p:sp>
      <p:sp>
        <p:nvSpPr>
          <p:cNvPr id="117" name="TextShape 2"/>
          <p:cNvSpPr txBox="1"/>
          <p:nvPr/>
        </p:nvSpPr>
        <p:spPr>
          <a:xfrm>
            <a:off x="457200" y="1600200"/>
            <a:ext cx="8229240" cy="4525560"/>
          </a:xfrm>
          <a:prstGeom prst="rect">
            <a:avLst/>
          </a:prstGeom>
        </p:spPr>
        <p:txBody>
          <a:bodyPr/>
          <a:p>
            <a:endParaRPr/>
          </a:p>
        </p:txBody>
      </p:sp>
      <p:pic>
        <p:nvPicPr>
          <p:cNvPr descr="" id="118" name="Picture 2"/>
          <p:cNvPicPr/>
          <p:nvPr/>
        </p:nvPicPr>
        <p:blipFill>
          <a:blip r:embed="rId1"/>
          <a:stretch>
            <a:fillRect/>
          </a:stretch>
        </p:blipFill>
        <p:spPr>
          <a:xfrm>
            <a:off x="2195640" y="2205000"/>
            <a:ext cx="4317480" cy="4304880"/>
          </a:xfrm>
          <a:prstGeom prst="rect">
            <a:avLst/>
          </a:prstGeom>
          <a:ln>
            <a:noFill/>
          </a:ln>
        </p:spPr>
      </p:pic>
    </p:spTree>
  </p:cSld>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30</a:t>
            </a:r>
            <a:r>
              <a:rPr lang="ja-JP" sz="4400">
                <a:solidFill>
                  <a:srgbClr val="000000"/>
                </a:solidFill>
                <a:latin typeface="Calibri"/>
              </a:rPr>
              <a:t>都市　</a:t>
            </a:r>
            <a:r>
              <a:rPr lang="ja-JP" sz="4400">
                <a:solidFill>
                  <a:srgbClr val="000000"/>
                </a:solidFill>
                <a:latin typeface="Calibri"/>
              </a:rPr>
              <a:t>5</a:t>
            </a:r>
            <a:r>
              <a:rPr lang="ja-JP" sz="4400">
                <a:solidFill>
                  <a:srgbClr val="000000"/>
                </a:solidFill>
                <a:latin typeface="Calibri"/>
              </a:rPr>
              <a:t>世代</a:t>
            </a:r>
            <a:endParaRPr/>
          </a:p>
        </p:txBody>
      </p:sp>
      <p:sp>
        <p:nvSpPr>
          <p:cNvPr id="120"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交差している点はないです。最初の</a:t>
            </a:r>
            <a:r>
              <a:rPr lang="ja-JP" sz="3200">
                <a:solidFill>
                  <a:srgbClr val="000000"/>
                </a:solidFill>
                <a:latin typeface="Calibri"/>
              </a:rPr>
              <a:t>GA</a:t>
            </a:r>
            <a:r>
              <a:rPr lang="ja-JP" sz="3200">
                <a:solidFill>
                  <a:srgbClr val="000000"/>
                </a:solidFill>
                <a:latin typeface="Calibri"/>
              </a:rPr>
              <a:t>では</a:t>
            </a:r>
            <a:r>
              <a:rPr lang="ja-JP" sz="3200">
                <a:solidFill>
                  <a:srgbClr val="000000"/>
                </a:solidFill>
                <a:latin typeface="Calibri"/>
              </a:rPr>
              <a:t>30</a:t>
            </a:r>
            <a:r>
              <a:rPr lang="ja-JP" sz="3200">
                <a:solidFill>
                  <a:srgbClr val="000000"/>
                </a:solidFill>
                <a:latin typeface="Calibri"/>
              </a:rPr>
              <a:t>都市どころか</a:t>
            </a:r>
            <a:r>
              <a:rPr lang="ja-JP" sz="3200">
                <a:solidFill>
                  <a:srgbClr val="000000"/>
                </a:solidFill>
                <a:latin typeface="Calibri"/>
              </a:rPr>
              <a:t>20</a:t>
            </a:r>
            <a:r>
              <a:rPr lang="ja-JP" sz="3200">
                <a:solidFill>
                  <a:srgbClr val="000000"/>
                </a:solidFill>
                <a:latin typeface="Calibri"/>
              </a:rPr>
              <a:t>都市が限界でしたが、</a:t>
            </a:r>
            <a:r>
              <a:rPr lang="ja-JP" sz="3200">
                <a:solidFill>
                  <a:srgbClr val="000000"/>
                </a:solidFill>
                <a:latin typeface="Calibri"/>
              </a:rPr>
              <a:t>2-opt</a:t>
            </a:r>
            <a:r>
              <a:rPr lang="ja-JP" sz="3200">
                <a:solidFill>
                  <a:srgbClr val="000000"/>
                </a:solidFill>
                <a:latin typeface="Calibri"/>
              </a:rPr>
              <a:t>法を適用したものは</a:t>
            </a:r>
            <a:r>
              <a:rPr lang="ja-JP" sz="3200">
                <a:solidFill>
                  <a:srgbClr val="000000"/>
                </a:solidFill>
                <a:latin typeface="Calibri"/>
              </a:rPr>
              <a:t>30</a:t>
            </a:r>
            <a:r>
              <a:rPr lang="ja-JP" sz="3200">
                <a:solidFill>
                  <a:srgbClr val="000000"/>
                </a:solidFill>
                <a:latin typeface="Calibri"/>
              </a:rPr>
              <a:t>都市も可能です。</a:t>
            </a:r>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1"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30</a:t>
            </a:r>
            <a:r>
              <a:rPr lang="ja-JP" sz="4400">
                <a:solidFill>
                  <a:srgbClr val="000000"/>
                </a:solidFill>
                <a:latin typeface="Calibri"/>
              </a:rPr>
              <a:t>都市　</a:t>
            </a:r>
            <a:r>
              <a:rPr lang="ja-JP" sz="4400">
                <a:solidFill>
                  <a:srgbClr val="000000"/>
                </a:solidFill>
                <a:latin typeface="Calibri"/>
              </a:rPr>
              <a:t>50</a:t>
            </a:r>
            <a:r>
              <a:rPr lang="ja-JP" sz="4400">
                <a:solidFill>
                  <a:srgbClr val="000000"/>
                </a:solidFill>
                <a:latin typeface="Calibri"/>
              </a:rPr>
              <a:t>世代</a:t>
            </a:r>
            <a:endParaRPr/>
          </a:p>
        </p:txBody>
      </p:sp>
      <p:sp>
        <p:nvSpPr>
          <p:cNvPr id="122" name="TextShape 2"/>
          <p:cNvSpPr txBox="1"/>
          <p:nvPr/>
        </p:nvSpPr>
        <p:spPr>
          <a:xfrm>
            <a:off x="457200" y="1600200"/>
            <a:ext cx="8229240" cy="4525560"/>
          </a:xfrm>
          <a:prstGeom prst="rect">
            <a:avLst/>
          </a:prstGeom>
        </p:spPr>
        <p:txBody>
          <a:bodyPr/>
          <a:p>
            <a:endParaRPr/>
          </a:p>
        </p:txBody>
      </p:sp>
      <p:pic>
        <p:nvPicPr>
          <p:cNvPr descr="" id="123" name="Picture 2"/>
          <p:cNvPicPr/>
          <p:nvPr/>
        </p:nvPicPr>
        <p:blipFill>
          <a:blip r:embed="rId1"/>
          <a:stretch>
            <a:fillRect/>
          </a:stretch>
        </p:blipFill>
        <p:spPr>
          <a:xfrm>
            <a:off x="2185920" y="1960560"/>
            <a:ext cx="4330440" cy="4317480"/>
          </a:xfrm>
          <a:prstGeom prst="rect">
            <a:avLst/>
          </a:prstGeom>
          <a:ln>
            <a:noFill/>
          </a:ln>
        </p:spPr>
      </p:pic>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実験結果の発表</a:t>
            </a:r>
            <a:endParaRPr/>
          </a:p>
        </p:txBody>
      </p:sp>
      <p:sp>
        <p:nvSpPr>
          <p:cNvPr id="81" name="TextShape 2"/>
          <p:cNvSpPr txBox="1"/>
          <p:nvPr/>
        </p:nvSpPr>
        <p:spPr>
          <a:xfrm>
            <a:off x="457200" y="2781000"/>
            <a:ext cx="8229240" cy="3344760"/>
          </a:xfrm>
          <a:prstGeom prst="rect">
            <a:avLst/>
          </a:prstGeom>
        </p:spPr>
        <p:txBody>
          <a:bodyPr/>
          <a:p>
            <a:pPr>
              <a:lnSpc>
                <a:spcPct val="100000"/>
              </a:lnSpc>
              <a:buFont typeface="Arial"/>
              <a:buChar char="•"/>
            </a:pPr>
            <a:r>
              <a:rPr lang="ja-JP" sz="3200">
                <a:solidFill>
                  <a:srgbClr val="000000"/>
                </a:solidFill>
                <a:latin typeface="Calibri"/>
              </a:rPr>
              <a:t>まず、</a:t>
            </a:r>
            <a:r>
              <a:rPr lang="ja-JP" sz="3200">
                <a:solidFill>
                  <a:srgbClr val="000000"/>
                </a:solidFill>
                <a:latin typeface="Calibri"/>
              </a:rPr>
              <a:t>GA(</a:t>
            </a:r>
            <a:r>
              <a:rPr lang="ja-JP" sz="3200">
                <a:solidFill>
                  <a:srgbClr val="000000"/>
                </a:solidFill>
                <a:latin typeface="Calibri"/>
              </a:rPr>
              <a:t>遺伝的アルゴリズム）を用いた近似解を発表します。</a:t>
            </a:r>
            <a:endParaRPr/>
          </a:p>
        </p:txBody>
      </p:sp>
    </p:spTree>
  </p:cSld>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4"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100</a:t>
            </a:r>
            <a:r>
              <a:rPr lang="ja-JP" sz="4400">
                <a:solidFill>
                  <a:srgbClr val="000000"/>
                </a:solidFill>
                <a:latin typeface="Calibri"/>
              </a:rPr>
              <a:t>都市もやってみました</a:t>
            </a:r>
            <a:endParaRPr/>
          </a:p>
        </p:txBody>
      </p:sp>
      <p:sp>
        <p:nvSpPr>
          <p:cNvPr id="125"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100</a:t>
            </a:r>
            <a:r>
              <a:rPr lang="ja-JP" sz="3200">
                <a:solidFill>
                  <a:srgbClr val="000000"/>
                </a:solidFill>
                <a:latin typeface="Calibri"/>
              </a:rPr>
              <a:t>都市</a:t>
            </a:r>
            <a:r>
              <a:rPr lang="ja-JP" sz="3200">
                <a:solidFill>
                  <a:srgbClr val="000000"/>
                </a:solidFill>
                <a:latin typeface="Calibri"/>
              </a:rPr>
              <a:t>1</a:t>
            </a:r>
            <a:r>
              <a:rPr lang="ja-JP" sz="3200">
                <a:solidFill>
                  <a:srgbClr val="000000"/>
                </a:solidFill>
                <a:latin typeface="Calibri"/>
              </a:rPr>
              <a:t>世代と</a:t>
            </a:r>
            <a:r>
              <a:rPr lang="ja-JP" sz="3200">
                <a:solidFill>
                  <a:srgbClr val="000000"/>
                </a:solidFill>
                <a:latin typeface="Calibri"/>
              </a:rPr>
              <a:t>5000</a:t>
            </a:r>
            <a:r>
              <a:rPr lang="ja-JP" sz="3200">
                <a:solidFill>
                  <a:srgbClr val="000000"/>
                </a:solidFill>
                <a:latin typeface="Calibri"/>
              </a:rPr>
              <a:t>世代ですが、あんまり変わりません。長さは</a:t>
            </a:r>
            <a:r>
              <a:rPr lang="ja-JP" sz="3200">
                <a:solidFill>
                  <a:srgbClr val="000000"/>
                </a:solidFill>
                <a:latin typeface="Calibri"/>
              </a:rPr>
              <a:t>1</a:t>
            </a:r>
            <a:r>
              <a:rPr lang="ja-JP" sz="3200">
                <a:solidFill>
                  <a:srgbClr val="000000"/>
                </a:solidFill>
                <a:latin typeface="Calibri"/>
              </a:rPr>
              <a:t>世代では</a:t>
            </a:r>
            <a:r>
              <a:rPr lang="ja-JP" sz="3200">
                <a:solidFill>
                  <a:srgbClr val="000000"/>
                </a:solidFill>
                <a:latin typeface="Calibri"/>
              </a:rPr>
              <a:t>48456</a:t>
            </a:r>
            <a:r>
              <a:rPr lang="ja-JP" sz="3200">
                <a:solidFill>
                  <a:srgbClr val="000000"/>
                </a:solidFill>
                <a:latin typeface="Calibri"/>
              </a:rPr>
              <a:t>で</a:t>
            </a:r>
            <a:r>
              <a:rPr lang="ja-JP" sz="3200">
                <a:solidFill>
                  <a:srgbClr val="000000"/>
                </a:solidFill>
                <a:latin typeface="Calibri"/>
              </a:rPr>
              <a:t>100</a:t>
            </a:r>
            <a:r>
              <a:rPr lang="ja-JP" sz="3200">
                <a:solidFill>
                  <a:srgbClr val="000000"/>
                </a:solidFill>
                <a:latin typeface="Calibri"/>
              </a:rPr>
              <a:t>世代では</a:t>
            </a:r>
            <a:r>
              <a:rPr lang="ja-JP" sz="3200">
                <a:solidFill>
                  <a:srgbClr val="000000"/>
                </a:solidFill>
                <a:latin typeface="Calibri"/>
              </a:rPr>
              <a:t>29208</a:t>
            </a:r>
            <a:r>
              <a:rPr lang="ja-JP" sz="3200">
                <a:solidFill>
                  <a:srgbClr val="000000"/>
                </a:solidFill>
                <a:latin typeface="Calibri"/>
              </a:rPr>
              <a:t>です。普通の</a:t>
            </a:r>
            <a:r>
              <a:rPr lang="ja-JP" sz="3200">
                <a:solidFill>
                  <a:srgbClr val="000000"/>
                </a:solidFill>
                <a:latin typeface="Calibri"/>
              </a:rPr>
              <a:t>GA</a:t>
            </a:r>
            <a:r>
              <a:rPr lang="ja-JP" sz="3200">
                <a:solidFill>
                  <a:srgbClr val="000000"/>
                </a:solidFill>
                <a:latin typeface="Calibri"/>
              </a:rPr>
              <a:t>が</a:t>
            </a:r>
            <a:r>
              <a:rPr lang="ja-JP" sz="3200">
                <a:solidFill>
                  <a:srgbClr val="000000"/>
                </a:solidFill>
                <a:latin typeface="Calibri"/>
              </a:rPr>
              <a:t>34489</a:t>
            </a:r>
            <a:r>
              <a:rPr lang="ja-JP" sz="3200">
                <a:solidFill>
                  <a:srgbClr val="000000"/>
                </a:solidFill>
                <a:latin typeface="Calibri"/>
              </a:rPr>
              <a:t>だったので、</a:t>
            </a:r>
            <a:r>
              <a:rPr lang="ja-JP" sz="3200">
                <a:solidFill>
                  <a:srgbClr val="000000"/>
                </a:solidFill>
                <a:latin typeface="Calibri"/>
              </a:rPr>
              <a:t>2-opt</a:t>
            </a:r>
            <a:r>
              <a:rPr lang="ja-JP" sz="3200">
                <a:solidFill>
                  <a:srgbClr val="000000"/>
                </a:solidFill>
                <a:latin typeface="Calibri"/>
              </a:rPr>
              <a:t>は精度が上がってることがわかりました。</a:t>
            </a:r>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6"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改良点</a:t>
            </a:r>
            <a:endParaRPr/>
          </a:p>
        </p:txBody>
      </p:sp>
      <p:sp>
        <p:nvSpPr>
          <p:cNvPr id="127"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エリート選択と順序表現だけではなく、ルーレット選択も混ぜたり、致死遺伝子が出ないように数個の遺伝子を入れ替える工夫をやってみました。</a:t>
            </a:r>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8"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右が</a:t>
            </a:r>
            <a:r>
              <a:rPr lang="ja-JP" sz="4400">
                <a:solidFill>
                  <a:srgbClr val="000000"/>
                </a:solidFill>
                <a:latin typeface="Calibri"/>
              </a:rPr>
              <a:t>1</a:t>
            </a:r>
            <a:r>
              <a:rPr lang="ja-JP" sz="4400">
                <a:solidFill>
                  <a:srgbClr val="000000"/>
                </a:solidFill>
                <a:latin typeface="Calibri"/>
              </a:rPr>
              <a:t>世代で左が</a:t>
            </a:r>
            <a:r>
              <a:rPr lang="ja-JP" sz="4400">
                <a:solidFill>
                  <a:srgbClr val="000000"/>
                </a:solidFill>
                <a:latin typeface="Calibri"/>
              </a:rPr>
              <a:t>5000</a:t>
            </a:r>
            <a:r>
              <a:rPr lang="ja-JP" sz="4400">
                <a:solidFill>
                  <a:srgbClr val="000000"/>
                </a:solidFill>
                <a:latin typeface="Calibri"/>
              </a:rPr>
              <a:t>世代です</a:t>
            </a:r>
            <a:endParaRPr/>
          </a:p>
        </p:txBody>
      </p:sp>
      <p:sp>
        <p:nvSpPr>
          <p:cNvPr id="129"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交差の回数が少なくなっています。</a:t>
            </a:r>
            <a:endParaRPr/>
          </a:p>
        </p:txBody>
      </p:sp>
      <p:pic>
        <p:nvPicPr>
          <p:cNvPr descr="" id="130" name="Picture 2"/>
          <p:cNvPicPr/>
          <p:nvPr/>
        </p:nvPicPr>
        <p:blipFill>
          <a:blip r:embed="rId1"/>
          <a:stretch>
            <a:fillRect/>
          </a:stretch>
        </p:blipFill>
        <p:spPr>
          <a:xfrm>
            <a:off x="4716000" y="3285000"/>
            <a:ext cx="3238200" cy="3149280"/>
          </a:xfrm>
          <a:prstGeom prst="rect">
            <a:avLst/>
          </a:prstGeom>
          <a:ln>
            <a:noFill/>
          </a:ln>
        </p:spPr>
      </p:pic>
      <p:pic>
        <p:nvPicPr>
          <p:cNvPr descr="" id="131" name="Picture 3"/>
          <p:cNvPicPr/>
          <p:nvPr/>
        </p:nvPicPr>
        <p:blipFill>
          <a:blip r:embed="rId2"/>
          <a:stretch>
            <a:fillRect/>
          </a:stretch>
        </p:blipFill>
        <p:spPr>
          <a:xfrm>
            <a:off x="827640" y="3213000"/>
            <a:ext cx="3301560" cy="3225600"/>
          </a:xfrm>
          <a:prstGeom prst="rect">
            <a:avLst/>
          </a:prstGeom>
          <a:ln>
            <a:noFill/>
          </a:ln>
        </p:spPr>
      </p:pic>
    </p:spTree>
  </p:cSld>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2"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厳密解を求めるプログラム</a:t>
            </a:r>
            <a:endParaRPr/>
          </a:p>
        </p:txBody>
      </p:sp>
      <p:sp>
        <p:nvSpPr>
          <p:cNvPr id="133"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（省略）</a:t>
            </a:r>
            <a:endParaRPr/>
          </a:p>
          <a:p>
            <a:pPr>
              <a:lnSpc>
                <a:spcPct val="100000"/>
              </a:lnSpc>
            </a:pPr>
            <a:endParaRPr/>
          </a:p>
          <a:p>
            <a:pPr>
              <a:lnSpc>
                <a:spcPct val="100000"/>
              </a:lnSpc>
            </a:pPr>
            <a:endParaRPr/>
          </a:p>
        </p:txBody>
      </p:sp>
    </p:spTree>
  </p:cSld>
  <p:timing>
    <p:tnLst>
      <p:par>
        <p:cTn dur="indefinite" id="3" nodeType="tmRoot" restart="never">
          <p:childTnLst>
            <p:seq>
              <p:cTn id="4"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4"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動的計画法のプログラム</a:t>
            </a:r>
            <a:endParaRPr/>
          </a:p>
        </p:txBody>
      </p:sp>
      <p:sp>
        <p:nvSpPr>
          <p:cNvPr id="135"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（省略）</a:t>
            </a:r>
            <a:endParaRPr/>
          </a:p>
          <a:p>
            <a:pPr>
              <a:lnSpc>
                <a:spcPct val="100000"/>
              </a:lnSpc>
            </a:pPr>
            <a:endParaRPr/>
          </a:p>
        </p:txBody>
      </p:sp>
    </p:spTree>
  </p:cSld>
  <p:timing>
    <p:tnLst>
      <p:par>
        <p:cTn dur="indefinite" id="5" nodeType="tmRoot" restart="never">
          <p:childTnLst>
            <p:seq>
              <p:cTn id="6"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6"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
</a:t>
            </a:r>
            <a:r>
              <a:rPr lang="ja-JP" sz="4400">
                <a:solidFill>
                  <a:srgbClr val="000000"/>
                </a:solidFill>
                <a:latin typeface="Calibri"/>
              </a:rPr>
              <a:t>ご清聴ありがとうございました</a:t>
            </a:r>
            <a:endParaRPr/>
          </a:p>
        </p:txBody>
      </p:sp>
      <p:sp>
        <p:nvSpPr>
          <p:cNvPr id="137" name="TextShape 2"/>
          <p:cNvSpPr txBox="1"/>
          <p:nvPr/>
        </p:nvSpPr>
        <p:spPr>
          <a:xfrm>
            <a:off x="457200" y="1600200"/>
            <a:ext cx="8229240" cy="4525560"/>
          </a:xfrm>
          <a:prstGeom prst="rect">
            <a:avLst/>
          </a:prstGeom>
        </p:spPr>
        <p:txBody>
          <a:bodyPr/>
          <a:p>
            <a:endParaRPr/>
          </a:p>
        </p:txBody>
      </p:sp>
    </p:spTree>
  </p:cSld>
  <p:timing>
    <p:tnLst>
      <p:par>
        <p:cTn dur="indefinite" id="7" nodeType="tmRoot" restart="never">
          <p:childTnLst>
            <p:seq>
              <p:cTn id="8"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TextShape 1"/>
          <p:cNvSpPr txBox="1"/>
          <p:nvPr/>
        </p:nvSpPr>
        <p:spPr>
          <a:xfrm>
            <a:off x="611640" y="260640"/>
            <a:ext cx="7772040" cy="1469520"/>
          </a:xfrm>
          <a:prstGeom prst="rect">
            <a:avLst/>
          </a:prstGeom>
        </p:spPr>
        <p:txBody>
          <a:bodyPr anchor="ctr"/>
          <a:p>
            <a:pPr algn="ctr">
              <a:lnSpc>
                <a:spcPct val="100000"/>
              </a:lnSpc>
            </a:pPr>
            <a:r>
              <a:rPr lang="ja-JP" sz="4400">
                <a:solidFill>
                  <a:srgbClr val="000000"/>
                </a:solidFill>
                <a:latin typeface="Calibri"/>
              </a:rPr>
              <a:t>20</a:t>
            </a:r>
            <a:r>
              <a:rPr lang="ja-JP" sz="4400">
                <a:solidFill>
                  <a:srgbClr val="000000"/>
                </a:solidFill>
                <a:latin typeface="Calibri"/>
              </a:rPr>
              <a:t>都市　</a:t>
            </a:r>
            <a:r>
              <a:rPr lang="ja-JP" sz="4400">
                <a:solidFill>
                  <a:srgbClr val="000000"/>
                </a:solidFill>
                <a:latin typeface="Calibri"/>
              </a:rPr>
              <a:t>1</a:t>
            </a:r>
            <a:r>
              <a:rPr lang="ja-JP" sz="4400">
                <a:solidFill>
                  <a:srgbClr val="000000"/>
                </a:solidFill>
                <a:latin typeface="Calibri"/>
              </a:rPr>
              <a:t>世代</a:t>
            </a:r>
            <a:endParaRPr/>
          </a:p>
        </p:txBody>
      </p:sp>
      <p:sp>
        <p:nvSpPr>
          <p:cNvPr id="83" name="TextShape 2"/>
          <p:cNvSpPr txBox="1"/>
          <p:nvPr/>
        </p:nvSpPr>
        <p:spPr>
          <a:xfrm>
            <a:off x="3803400" y="1455840"/>
            <a:ext cx="1373400" cy="45360"/>
          </a:xfrm>
          <a:prstGeom prst="rect">
            <a:avLst/>
          </a:prstGeom>
        </p:spPr>
        <p:txBody>
          <a:bodyPr/>
          <a:p>
            <a:pPr algn="ctr"/>
            <a:endParaRPr/>
          </a:p>
        </p:txBody>
      </p:sp>
      <p:pic>
        <p:nvPicPr>
          <p:cNvPr descr="" id="84" name="Picture 3"/>
          <p:cNvPicPr/>
          <p:nvPr/>
        </p:nvPicPr>
        <p:blipFill>
          <a:blip r:embed="rId1"/>
          <a:stretch>
            <a:fillRect/>
          </a:stretch>
        </p:blipFill>
        <p:spPr>
          <a:xfrm>
            <a:off x="2555640" y="1628640"/>
            <a:ext cx="4076280" cy="3981240"/>
          </a:xfrm>
          <a:prstGeom prst="rect">
            <a:avLst/>
          </a:prstGeom>
          <a:ln>
            <a:noFill/>
          </a:ln>
        </p:spPr>
      </p:pic>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5"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20</a:t>
            </a:r>
            <a:r>
              <a:rPr lang="ja-JP" sz="4400">
                <a:solidFill>
                  <a:srgbClr val="000000"/>
                </a:solidFill>
                <a:latin typeface="Calibri"/>
              </a:rPr>
              <a:t>都市　</a:t>
            </a:r>
            <a:r>
              <a:rPr lang="ja-JP" sz="4400">
                <a:solidFill>
                  <a:srgbClr val="000000"/>
                </a:solidFill>
                <a:latin typeface="Calibri"/>
              </a:rPr>
              <a:t>1</a:t>
            </a:r>
            <a:r>
              <a:rPr lang="ja-JP" sz="4400">
                <a:solidFill>
                  <a:srgbClr val="000000"/>
                </a:solidFill>
                <a:latin typeface="Calibri"/>
              </a:rPr>
              <a:t>世代</a:t>
            </a:r>
            <a:endParaRPr/>
          </a:p>
        </p:txBody>
      </p:sp>
      <p:sp>
        <p:nvSpPr>
          <p:cNvPr id="86"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1</a:t>
            </a:r>
            <a:r>
              <a:rPr lang="ja-JP" sz="3200">
                <a:solidFill>
                  <a:srgbClr val="000000"/>
                </a:solidFill>
                <a:latin typeface="Calibri"/>
              </a:rPr>
              <a:t>世代ですが、ランダムに順番をきめた</a:t>
            </a:r>
            <a:r>
              <a:rPr lang="ja-JP" sz="3200">
                <a:solidFill>
                  <a:srgbClr val="000000"/>
                </a:solidFill>
                <a:latin typeface="Calibri"/>
              </a:rPr>
              <a:t>100</a:t>
            </a:r>
            <a:r>
              <a:rPr lang="ja-JP" sz="3200">
                <a:solidFill>
                  <a:srgbClr val="000000"/>
                </a:solidFill>
                <a:latin typeface="Calibri"/>
              </a:rPr>
              <a:t>個の配列の中で最も優れているものを利用しています。</a:t>
            </a:r>
            <a:endParaRPr/>
          </a:p>
          <a:p>
            <a:pPr>
              <a:lnSpc>
                <a:spcPct val="100000"/>
              </a:lnSpc>
            </a:pPr>
            <a:endParaRPr/>
          </a:p>
          <a:p>
            <a:pPr>
              <a:lnSpc>
                <a:spcPct val="100000"/>
              </a:lnSpc>
              <a:buFont typeface="Arial"/>
              <a:buChar char="•"/>
            </a:pPr>
            <a:r>
              <a:rPr lang="ja-JP" sz="3200">
                <a:solidFill>
                  <a:srgbClr val="000000"/>
                </a:solidFill>
                <a:latin typeface="Calibri"/>
              </a:rPr>
              <a:t>いろいろ試してみたところ、配列の数が少ないと精度が悪くなってしまいました。</a:t>
            </a:r>
            <a:endParaRPr/>
          </a:p>
          <a:p>
            <a:pPr>
              <a:lnSpc>
                <a:spcPct val="100000"/>
              </a:lnSpc>
            </a:pPr>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20</a:t>
            </a:r>
            <a:r>
              <a:rPr lang="ja-JP" sz="4400">
                <a:solidFill>
                  <a:srgbClr val="000000"/>
                </a:solidFill>
                <a:latin typeface="Calibri"/>
              </a:rPr>
              <a:t>都市　</a:t>
            </a:r>
            <a:r>
              <a:rPr lang="ja-JP" sz="4400">
                <a:solidFill>
                  <a:srgbClr val="000000"/>
                </a:solidFill>
                <a:latin typeface="Calibri"/>
              </a:rPr>
              <a:t>5</a:t>
            </a:r>
            <a:r>
              <a:rPr lang="ja-JP" sz="4400">
                <a:solidFill>
                  <a:srgbClr val="000000"/>
                </a:solidFill>
                <a:latin typeface="Calibri"/>
              </a:rPr>
              <a:t>世代</a:t>
            </a:r>
            <a:endParaRPr/>
          </a:p>
        </p:txBody>
      </p:sp>
      <p:sp>
        <p:nvSpPr>
          <p:cNvPr id="88" name="TextShape 2"/>
          <p:cNvSpPr txBox="1"/>
          <p:nvPr/>
        </p:nvSpPr>
        <p:spPr>
          <a:xfrm>
            <a:off x="1547280" y="5794560"/>
            <a:ext cx="6707520" cy="45360"/>
          </a:xfrm>
          <a:prstGeom prst="rect">
            <a:avLst/>
          </a:prstGeom>
        </p:spPr>
        <p:txBody>
          <a:bodyPr/>
          <a:p>
            <a:endParaRPr/>
          </a:p>
        </p:txBody>
      </p:sp>
      <p:pic>
        <p:nvPicPr>
          <p:cNvPr descr="" id="89" name="Picture 2"/>
          <p:cNvPicPr/>
          <p:nvPr/>
        </p:nvPicPr>
        <p:blipFill>
          <a:blip r:embed="rId1"/>
          <a:stretch>
            <a:fillRect/>
          </a:stretch>
        </p:blipFill>
        <p:spPr>
          <a:xfrm>
            <a:off x="1907640" y="1772640"/>
            <a:ext cx="5460480" cy="4727880"/>
          </a:xfrm>
          <a:prstGeom prst="rect">
            <a:avLst/>
          </a:prstGeom>
          <a:ln>
            <a:noFill/>
          </a:ln>
        </p:spPr>
      </p:pic>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20</a:t>
            </a:r>
            <a:r>
              <a:rPr lang="ja-JP" sz="4400">
                <a:solidFill>
                  <a:srgbClr val="000000"/>
                </a:solidFill>
                <a:latin typeface="Calibri"/>
              </a:rPr>
              <a:t>都市　</a:t>
            </a:r>
            <a:r>
              <a:rPr lang="ja-JP" sz="4400">
                <a:solidFill>
                  <a:srgbClr val="000000"/>
                </a:solidFill>
                <a:latin typeface="Calibri"/>
              </a:rPr>
              <a:t>5</a:t>
            </a:r>
            <a:r>
              <a:rPr lang="ja-JP" sz="4400">
                <a:solidFill>
                  <a:srgbClr val="000000"/>
                </a:solidFill>
                <a:latin typeface="Calibri"/>
              </a:rPr>
              <a:t>世代</a:t>
            </a:r>
            <a:endParaRPr/>
          </a:p>
        </p:txBody>
      </p:sp>
      <p:sp>
        <p:nvSpPr>
          <p:cNvPr id="91"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前の世代の上位</a:t>
            </a:r>
            <a:r>
              <a:rPr lang="ja-JP" sz="3200">
                <a:solidFill>
                  <a:srgbClr val="000000"/>
                </a:solidFill>
                <a:latin typeface="Calibri"/>
              </a:rPr>
              <a:t>10</a:t>
            </a:r>
            <a:r>
              <a:rPr lang="ja-JP" sz="3200">
                <a:solidFill>
                  <a:srgbClr val="000000"/>
                </a:solidFill>
                <a:latin typeface="Calibri"/>
              </a:rPr>
              <a:t>の遺伝子をエリート遺伝子として、順序表現で組み合わせました。</a:t>
            </a:r>
            <a:endParaRPr/>
          </a:p>
          <a:p>
            <a:pPr>
              <a:lnSpc>
                <a:spcPct val="100000"/>
              </a:lnSpc>
              <a:buFont typeface="Arial"/>
              <a:buChar char="•"/>
            </a:pPr>
            <a:r>
              <a:rPr lang="ja-JP" sz="3200">
                <a:solidFill>
                  <a:srgbClr val="000000"/>
                </a:solidFill>
                <a:latin typeface="Calibri"/>
              </a:rPr>
              <a:t>微妙に</a:t>
            </a:r>
            <a:r>
              <a:rPr lang="ja-JP" sz="3200">
                <a:solidFill>
                  <a:srgbClr val="000000"/>
                </a:solidFill>
                <a:latin typeface="Calibri"/>
              </a:rPr>
              <a:t>1</a:t>
            </a:r>
            <a:r>
              <a:rPr lang="ja-JP" sz="3200">
                <a:solidFill>
                  <a:srgbClr val="000000"/>
                </a:solidFill>
                <a:latin typeface="Calibri"/>
              </a:rPr>
              <a:t>世代の形を受け継ぎながらも、より短くなっています。</a:t>
            </a:r>
            <a:endParaRPr/>
          </a:p>
          <a:p>
            <a:pPr>
              <a:lnSpc>
                <a:spcPct val="100000"/>
              </a:lnSpc>
              <a:buFont typeface="Arial"/>
              <a:buChar char="•"/>
            </a:pPr>
            <a:r>
              <a:rPr lang="ja-JP" sz="3200">
                <a:solidFill>
                  <a:srgbClr val="000000"/>
                </a:solidFill>
                <a:latin typeface="Calibri"/>
              </a:rPr>
              <a:t>順序表現で記述したので、致死遺伝子は発生しません。</a:t>
            </a:r>
            <a:endParaRPr/>
          </a:p>
          <a:p>
            <a:pPr>
              <a:lnSpc>
                <a:spcPct val="100000"/>
              </a:lnSpc>
            </a:pPr>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順序表現について</a:t>
            </a:r>
            <a:endParaRPr/>
          </a:p>
        </p:txBody>
      </p:sp>
      <p:sp>
        <p:nvSpPr>
          <p:cNvPr id="93" name="TextShape 2"/>
          <p:cNvSpPr txBox="1"/>
          <p:nvPr/>
        </p:nvSpPr>
        <p:spPr>
          <a:xfrm>
            <a:off x="457200" y="1600200"/>
            <a:ext cx="8229240" cy="4525560"/>
          </a:xfrm>
          <a:prstGeom prst="rect">
            <a:avLst/>
          </a:prstGeom>
        </p:spPr>
        <p:txBody>
          <a:bodyPr/>
          <a:p>
            <a:pPr>
              <a:lnSpc>
                <a:spcPct val="100000"/>
              </a:lnSpc>
              <a:buFont typeface="Arial"/>
              <a:buChar char="•"/>
            </a:pPr>
            <a:r>
              <a:rPr lang="ja-JP" sz="3200">
                <a:solidFill>
                  <a:srgbClr val="000000"/>
                </a:solidFill>
                <a:latin typeface="Calibri"/>
              </a:rPr>
              <a:t>試行錯誤した結果、こうやるとうまくいきました。</a:t>
            </a:r>
            <a:endParaRPr/>
          </a:p>
          <a:p>
            <a:pPr>
              <a:lnSpc>
                <a:spcPct val="100000"/>
              </a:lnSpc>
            </a:pPr>
            <a:r>
              <a:rPr lang="ja-JP" sz="2400">
                <a:solidFill>
                  <a:srgbClr val="000000"/>
                </a:solidFill>
                <a:latin typeface="Calibri"/>
              </a:rPr>
              <a:t>エリート選択</a:t>
            </a:r>
            <a:endParaRPr/>
          </a:p>
          <a:p>
            <a:pPr>
              <a:lnSpc>
                <a:spcPct val="100000"/>
              </a:lnSpc>
            </a:pPr>
            <a:r>
              <a:rPr lang="ja-JP" sz="2400">
                <a:solidFill>
                  <a:srgbClr val="000000"/>
                </a:solidFill>
                <a:latin typeface="Calibri"/>
              </a:rPr>
              <a:t>　　　↓</a:t>
            </a:r>
            <a:endParaRPr/>
          </a:p>
          <a:p>
            <a:pPr>
              <a:lnSpc>
                <a:spcPct val="100000"/>
              </a:lnSpc>
            </a:pPr>
            <a:r>
              <a:rPr lang="ja-JP" sz="2400">
                <a:solidFill>
                  <a:srgbClr val="000000"/>
                </a:solidFill>
                <a:latin typeface="Calibri"/>
              </a:rPr>
              <a:t>エリートを順序表現に変える</a:t>
            </a:r>
            <a:endParaRPr/>
          </a:p>
          <a:p>
            <a:pPr>
              <a:lnSpc>
                <a:spcPct val="100000"/>
              </a:lnSpc>
            </a:pPr>
            <a:r>
              <a:rPr lang="ja-JP" sz="2400">
                <a:solidFill>
                  <a:srgbClr val="000000"/>
                </a:solidFill>
                <a:latin typeface="Calibri"/>
              </a:rPr>
              <a:t>　　　↓</a:t>
            </a:r>
            <a:endParaRPr/>
          </a:p>
          <a:p>
            <a:pPr>
              <a:lnSpc>
                <a:spcPct val="100000"/>
              </a:lnSpc>
            </a:pPr>
            <a:r>
              <a:rPr lang="ja-JP" sz="2400">
                <a:solidFill>
                  <a:srgbClr val="000000"/>
                </a:solidFill>
                <a:latin typeface="Calibri"/>
              </a:rPr>
              <a:t>順序表現化したエリートの遺伝子を左右に変えて無作為に</a:t>
            </a:r>
            <a:endParaRPr/>
          </a:p>
          <a:p>
            <a:pPr>
              <a:lnSpc>
                <a:spcPct val="100000"/>
              </a:lnSpc>
            </a:pPr>
            <a:r>
              <a:rPr lang="ja-JP" sz="2400">
                <a:solidFill>
                  <a:srgbClr val="000000"/>
                </a:solidFill>
                <a:latin typeface="Calibri"/>
              </a:rPr>
              <a:t>100</a:t>
            </a:r>
            <a:r>
              <a:rPr lang="ja-JP" sz="2400">
                <a:solidFill>
                  <a:srgbClr val="000000"/>
                </a:solidFill>
                <a:latin typeface="Calibri"/>
              </a:rPr>
              <a:t>個組み合わせる。</a:t>
            </a:r>
            <a:endParaRPr/>
          </a:p>
          <a:p>
            <a:pPr>
              <a:lnSpc>
                <a:spcPct val="100000"/>
              </a:lnSpc>
            </a:pPr>
            <a:r>
              <a:rPr lang="ja-JP" sz="2400">
                <a:solidFill>
                  <a:srgbClr val="000000"/>
                </a:solidFill>
                <a:latin typeface="Calibri"/>
              </a:rPr>
              <a:t>　　　↓</a:t>
            </a:r>
            <a:endParaRPr/>
          </a:p>
          <a:p>
            <a:pPr>
              <a:lnSpc>
                <a:spcPct val="100000"/>
              </a:lnSpc>
            </a:pPr>
            <a:r>
              <a:rPr lang="ja-JP" sz="2400">
                <a:solidFill>
                  <a:srgbClr val="000000"/>
                </a:solidFill>
                <a:latin typeface="Calibri"/>
              </a:rPr>
              <a:t>順序表現化した</a:t>
            </a:r>
            <a:r>
              <a:rPr lang="ja-JP" sz="2400">
                <a:solidFill>
                  <a:srgbClr val="000000"/>
                </a:solidFill>
                <a:latin typeface="Calibri"/>
              </a:rPr>
              <a:t>100</a:t>
            </a:r>
            <a:r>
              <a:rPr lang="ja-JP" sz="2400">
                <a:solidFill>
                  <a:srgbClr val="000000"/>
                </a:solidFill>
                <a:latin typeface="Calibri"/>
              </a:rPr>
              <a:t>個の遺伝子を普通の遺伝子に戻す。</a:t>
            </a:r>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20</a:t>
            </a:r>
            <a:r>
              <a:rPr lang="ja-JP" sz="4400">
                <a:solidFill>
                  <a:srgbClr val="000000"/>
                </a:solidFill>
                <a:latin typeface="Calibri"/>
              </a:rPr>
              <a:t>都市　</a:t>
            </a:r>
            <a:r>
              <a:rPr lang="ja-JP" sz="4400">
                <a:solidFill>
                  <a:srgbClr val="000000"/>
                </a:solidFill>
                <a:latin typeface="Calibri"/>
              </a:rPr>
              <a:t>10</a:t>
            </a:r>
            <a:r>
              <a:rPr lang="ja-JP" sz="4400">
                <a:solidFill>
                  <a:srgbClr val="000000"/>
                </a:solidFill>
                <a:latin typeface="Calibri"/>
              </a:rPr>
              <a:t>世代</a:t>
            </a:r>
            <a:endParaRPr/>
          </a:p>
        </p:txBody>
      </p:sp>
      <p:sp>
        <p:nvSpPr>
          <p:cNvPr id="95" name="TextShape 2"/>
          <p:cNvSpPr txBox="1"/>
          <p:nvPr/>
        </p:nvSpPr>
        <p:spPr>
          <a:xfrm>
            <a:off x="457200" y="1600200"/>
            <a:ext cx="8229240" cy="4525560"/>
          </a:xfrm>
          <a:prstGeom prst="rect">
            <a:avLst/>
          </a:prstGeom>
        </p:spPr>
        <p:txBody>
          <a:bodyPr/>
          <a:p>
            <a:endParaRPr/>
          </a:p>
        </p:txBody>
      </p:sp>
      <p:pic>
        <p:nvPicPr>
          <p:cNvPr descr="" id="96" name="Picture 2"/>
          <p:cNvPicPr/>
          <p:nvPr/>
        </p:nvPicPr>
        <p:blipFill>
          <a:blip r:embed="rId1"/>
          <a:stretch>
            <a:fillRect/>
          </a:stretch>
        </p:blipFill>
        <p:spPr>
          <a:xfrm>
            <a:off x="2627640" y="1700640"/>
            <a:ext cx="4363560" cy="4868640"/>
          </a:xfrm>
          <a:prstGeom prst="rect">
            <a:avLst/>
          </a:prstGeom>
          <a:ln>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TextShape 1"/>
          <p:cNvSpPr txBox="1"/>
          <p:nvPr/>
        </p:nvSpPr>
        <p:spPr>
          <a:xfrm>
            <a:off x="457200" y="274680"/>
            <a:ext cx="8229240" cy="1142640"/>
          </a:xfrm>
          <a:prstGeom prst="rect">
            <a:avLst/>
          </a:prstGeom>
        </p:spPr>
        <p:txBody>
          <a:bodyPr anchor="ctr"/>
          <a:p>
            <a:pPr algn="ctr">
              <a:lnSpc>
                <a:spcPct val="100000"/>
              </a:lnSpc>
            </a:pPr>
            <a:r>
              <a:rPr lang="ja-JP" sz="4400">
                <a:solidFill>
                  <a:srgbClr val="000000"/>
                </a:solidFill>
                <a:latin typeface="Calibri"/>
              </a:rPr>
              <a:t>20</a:t>
            </a:r>
            <a:r>
              <a:rPr lang="ja-JP" sz="4400">
                <a:solidFill>
                  <a:srgbClr val="000000"/>
                </a:solidFill>
                <a:latin typeface="Calibri"/>
              </a:rPr>
              <a:t>都市　</a:t>
            </a:r>
            <a:r>
              <a:rPr lang="ja-JP" sz="4400">
                <a:solidFill>
                  <a:srgbClr val="000000"/>
                </a:solidFill>
                <a:latin typeface="Calibri"/>
              </a:rPr>
              <a:t>15</a:t>
            </a:r>
            <a:r>
              <a:rPr lang="ja-JP" sz="4400">
                <a:solidFill>
                  <a:srgbClr val="000000"/>
                </a:solidFill>
                <a:latin typeface="Calibri"/>
              </a:rPr>
              <a:t>世代</a:t>
            </a:r>
            <a:endParaRPr/>
          </a:p>
        </p:txBody>
      </p:sp>
      <p:sp>
        <p:nvSpPr>
          <p:cNvPr id="98" name="TextShape 2"/>
          <p:cNvSpPr txBox="1"/>
          <p:nvPr/>
        </p:nvSpPr>
        <p:spPr>
          <a:xfrm>
            <a:off x="457200" y="1600200"/>
            <a:ext cx="8229240" cy="4525560"/>
          </a:xfrm>
          <a:prstGeom prst="rect">
            <a:avLst/>
          </a:prstGeom>
        </p:spPr>
        <p:txBody>
          <a:bodyPr/>
          <a:p>
            <a:endParaRPr/>
          </a:p>
        </p:txBody>
      </p:sp>
      <p:pic>
        <p:nvPicPr>
          <p:cNvPr descr="" id="99" name="Picture 2"/>
          <p:cNvPicPr/>
          <p:nvPr/>
        </p:nvPicPr>
        <p:blipFill>
          <a:blip r:embed="rId1"/>
          <a:stretch>
            <a:fillRect/>
          </a:stretch>
        </p:blipFill>
        <p:spPr>
          <a:xfrm>
            <a:off x="2114640" y="1709640"/>
            <a:ext cx="4431960" cy="4419360"/>
          </a:xfrm>
          <a:prstGeom prst="rect">
            <a:avLst/>
          </a:prstGeom>
          <a:ln>
            <a:noFill/>
          </a:ln>
        </p:spPr>
      </p:pic>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