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3.png" ContentType="image/png"/>
  <Override PartName="/ppt/media/image4.png" ContentType="image/png"/>
  <Override PartName="/ppt/media/image1.png" ContentType="image/png"/>
  <Override PartName="/ppt/media/image2.png" ContentType="image/pn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9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17.xml" ContentType="application/vnd.openxmlformats-officedocument.presentationml.slide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7.xml.rels" ContentType="application/vnd.openxmlformats-package.relationships+xml"/>
  <Override PartName="/ppt/slides/_rels/slide4.xml.rels" ContentType="application/vnd.openxmlformats-package.relationships+xml"/>
  <Override PartName="/ppt/slides/_rels/slide12.xml.rels" ContentType="application/vnd.openxmlformats-package.relationships+xml"/>
  <Override PartName="/ppt/slides/_rels/slide16.xml.rels" ContentType="application/vnd.openxmlformats-package.relationships+xml"/>
  <Override PartName="/ppt/slides/_rels/slide11.xml.rels" ContentType="application/vnd.openxmlformats-package.relationships+xml"/>
  <Override PartName="/ppt/slides/_rels/slide15.xml.rels" ContentType="application/vnd.openxmlformats-package.relationships+xml"/>
  <Override PartName="/ppt/slides/_rels/slide10.xml.rels" ContentType="application/vnd.openxmlformats-package.relationships+xml"/>
  <Override PartName="/ppt/slides/_rels/slide14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3.xml.rels" ContentType="application/vnd.openxmlformats-package.relationships+xml"/>
  <Override PartName="/ppt/slides/_rels/slide7.xml.rels" ContentType="application/vnd.openxmlformats-package.relationships+xml"/>
  <Override PartName="/ppt/slides/_rels/slide19.xml.rels" ContentType="application/vnd.openxmlformats-package.relationships+xml"/>
  <Override PartName="/ppt/slides/_rels/slide2.xml.rels" ContentType="application/vnd.openxmlformats-package.relationships+xml"/>
  <Override PartName="/ppt/slides/_rels/slide6.xml.rels" ContentType="application/vnd.openxmlformats-package.relationships+xml"/>
  <Override PartName="/ppt/slides/_rels/slide18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7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963240"/>
            <a:ext cx="2704680" cy="2158200"/>
          </a:xfrm>
          <a:prstGeom prst="rect">
            <a:avLst/>
          </a:prstGeom>
          <a:ln>
            <a:noFill/>
          </a:ln>
        </p:spPr>
      </p:pic>
      <p:pic>
        <p:nvPicPr>
          <p:cNvPr descr="" id="38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112400" y="3963240"/>
            <a:ext cx="2704680" cy="21582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76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963240"/>
            <a:ext cx="2704680" cy="2158200"/>
          </a:xfrm>
          <a:prstGeom prst="rect">
            <a:avLst/>
          </a:prstGeom>
          <a:ln>
            <a:noFill/>
          </a:ln>
        </p:spPr>
      </p:pic>
      <p:pic>
        <p:nvPicPr>
          <p:cNvPr descr="" id="77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112400" y="3963240"/>
            <a:ext cx="2704680" cy="21582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ja-JP" sz="4400">
                <a:solidFill>
                  <a:srgbClr val="000000"/>
                </a:solidFill>
                <a:latin typeface="Calibri"/>
              </a:rPr>
              <a:t>タイトルテキストの書式を編集するにはクリックします。マスター タイトルの書式設定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1200">
                <a:solidFill>
                  <a:srgbClr val="8b8b8b"/>
                </a:solidFill>
                <a:latin typeface="Calibri"/>
              </a:rPr>
              <a:t>10/31/13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6A2DD227-CC48-46E7-BB91-5BB8888F986E}" type="slidenum">
              <a:rPr lang="en-US" sz="1200">
                <a:solidFill>
                  <a:srgbClr val="8b8b8b"/>
                </a:solidFill>
                <a:latin typeface="Calibri"/>
              </a:rPr>
              <a:t>&lt;番号&gt;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ja-JP"/>
              <a:t>アウトラインテキストの書式を編集するにはクリックします。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ja-JP"/>
              <a:t>2</a:t>
            </a:r>
            <a:r>
              <a:rPr lang="ja-JP"/>
              <a:t>レベル目のアウトライン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ja-JP"/>
              <a:t>3</a:t>
            </a:r>
            <a:r>
              <a:rPr lang="ja-JP"/>
              <a:t>レベル目のアウトライン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ja-JP"/>
              <a:t>4</a:t>
            </a:r>
            <a:r>
              <a:rPr lang="ja-JP"/>
              <a:t>レベル目のアウトライン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ja-JP"/>
              <a:t>5</a:t>
            </a:r>
            <a:r>
              <a:rPr lang="ja-JP"/>
              <a:t>レベル目のアウトライン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ja-JP"/>
              <a:t>6</a:t>
            </a:r>
            <a:r>
              <a:rPr lang="ja-JP"/>
              <a:t>レベル目のアウトライン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ja-JP"/>
              <a:t>7</a:t>
            </a:r>
            <a:r>
              <a:rPr lang="ja-JP"/>
              <a:t>レベル目のアウトライン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ja-JP" sz="4400">
                <a:solidFill>
                  <a:srgbClr val="000000"/>
                </a:solidFill>
                <a:latin typeface="Calibri"/>
              </a:rPr>
              <a:t>タイトルテキストの書式を編集するにはクリックします。マスター タイトルの書式設定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SzPct val="25000"/>
              <a:buFont typeface="StarSymbol"/>
              <a:buChar char="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アウトラインテキストの書式を編集するにはクリックします。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2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レベル目のアウトライン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3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レベル目のアウトライン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4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レベル目のアウトライン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5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レベル目のアウトライン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6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レベル目のアウトライン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7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レベル目のアウトラインマスター テキストの書式設定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ja-JP" sz="2800">
                <a:solidFill>
                  <a:srgbClr val="000000"/>
                </a:solidFill>
                <a:latin typeface="Calibri"/>
              </a:rPr>
              <a:t>第 </a:t>
            </a:r>
            <a:r>
              <a:rPr lang="ja-JP" sz="2800">
                <a:solidFill>
                  <a:srgbClr val="000000"/>
                </a:solidFill>
                <a:latin typeface="Calibri"/>
              </a:rPr>
              <a:t>2 </a:t>
            </a:r>
            <a:r>
              <a:rPr lang="ja-JP" sz="2800">
                <a:solidFill>
                  <a:srgbClr val="000000"/>
                </a:solidFill>
                <a:latin typeface="Calibri"/>
              </a:rPr>
              <a:t>レベル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ja-JP" sz="2400">
                <a:solidFill>
                  <a:srgbClr val="000000"/>
                </a:solidFill>
                <a:latin typeface="Calibri"/>
              </a:rPr>
              <a:t>第 </a:t>
            </a:r>
            <a:r>
              <a:rPr lang="ja-JP" sz="2400">
                <a:solidFill>
                  <a:srgbClr val="000000"/>
                </a:solidFill>
                <a:latin typeface="Calibri"/>
              </a:rPr>
              <a:t>3 </a:t>
            </a:r>
            <a:r>
              <a:rPr lang="ja-JP" sz="2400">
                <a:solidFill>
                  <a:srgbClr val="000000"/>
                </a:solidFill>
                <a:latin typeface="Calibri"/>
              </a:rPr>
              <a:t>レベル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ja-JP" sz="2000">
                <a:solidFill>
                  <a:srgbClr val="000000"/>
                </a:solidFill>
                <a:latin typeface="Calibri"/>
              </a:rPr>
              <a:t>第 </a:t>
            </a:r>
            <a:r>
              <a:rPr lang="ja-JP" sz="2000">
                <a:solidFill>
                  <a:srgbClr val="000000"/>
                </a:solidFill>
                <a:latin typeface="Calibri"/>
              </a:rPr>
              <a:t>4 </a:t>
            </a:r>
            <a:r>
              <a:rPr lang="ja-JP" sz="2000">
                <a:solidFill>
                  <a:srgbClr val="000000"/>
                </a:solidFill>
                <a:latin typeface="Calibri"/>
              </a:rPr>
              <a:t>レベル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ja-JP" sz="2000">
                <a:solidFill>
                  <a:srgbClr val="000000"/>
                </a:solidFill>
                <a:latin typeface="Calibri"/>
              </a:rPr>
              <a:t>第 </a:t>
            </a:r>
            <a:r>
              <a:rPr lang="ja-JP" sz="2000">
                <a:solidFill>
                  <a:srgbClr val="000000"/>
                </a:solidFill>
                <a:latin typeface="Calibri"/>
              </a:rPr>
              <a:t>5 </a:t>
            </a:r>
            <a:r>
              <a:rPr lang="ja-JP" sz="2000">
                <a:solidFill>
                  <a:srgbClr val="000000"/>
                </a:solidFill>
                <a:latin typeface="Calibri"/>
              </a:rPr>
              <a:t>レベル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1200">
                <a:solidFill>
                  <a:srgbClr val="8b8b8b"/>
                </a:solidFill>
                <a:latin typeface="Calibri"/>
              </a:rPr>
              <a:t>10/31/13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D6B7801A-745E-4D53-8DA3-E398DCBBDB0A}" type="slidenum">
              <a:rPr lang="en-US" sz="1200">
                <a:solidFill>
                  <a:srgbClr val="8b8b8b"/>
                </a:solidFill>
                <a:latin typeface="Calibri"/>
              </a:rPr>
              <a:t>&lt;番号&gt;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683640" y="764640"/>
            <a:ext cx="7772040" cy="223200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ja-JP" sz="4000">
                <a:solidFill>
                  <a:srgbClr val="000000"/>
                </a:solidFill>
                <a:latin typeface="Calibri"/>
              </a:rPr>
              <a:t>(</a:t>
            </a:r>
            <a:r>
              <a:rPr lang="ja-JP" sz="4000">
                <a:solidFill>
                  <a:srgbClr val="000000"/>
                </a:solidFill>
                <a:latin typeface="Calibri"/>
              </a:rPr>
              <a:t>個人情報のため削除しています</a:t>
            </a:r>
            <a:r>
              <a:rPr lang="ja-JP" sz="4000">
                <a:solidFill>
                  <a:srgbClr val="000000"/>
                </a:solidFill>
                <a:latin typeface="Calibri"/>
              </a:rPr>
              <a:t>)</a:t>
            </a:r>
            <a:endParaRPr/>
          </a:p>
        </p:txBody>
      </p:sp>
      <p:sp>
        <p:nvSpPr>
          <p:cNvPr id="79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lang="en-US" sz="2800">
                <a:solidFill>
                  <a:srgbClr val="8b8b8b"/>
                </a:solidFill>
                <a:latin typeface="Calibri"/>
              </a:rPr>
              <a:t>ああああああああああああ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800">
                <a:solidFill>
                  <a:srgbClr val="8b8b8b"/>
                </a:solidFill>
                <a:latin typeface="Calibri"/>
              </a:rPr>
              <a:t>ああああああああああああああああ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ja-JP" sz="4400">
                <a:solidFill>
                  <a:srgbClr val="000000"/>
                </a:solidFill>
                <a:latin typeface="Calibri"/>
              </a:rPr>
              <a:t>実際に実装してみると</a:t>
            </a:r>
            <a:endParaRPr/>
          </a:p>
        </p:txBody>
      </p:sp>
      <p:sp>
        <p:nvSpPr>
          <p:cNvPr id="9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遺伝子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(1→1→1→1→1→1)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が最も距離が短くなる。これは、まったく移動していないので距離は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0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となる。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したがって、何らかの対策が必要となる。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ja-JP" sz="4400">
                <a:solidFill>
                  <a:srgbClr val="000000"/>
                </a:solidFill>
                <a:latin typeface="Calibri"/>
              </a:rPr>
              <a:t>交叉方法の解決策は？</a:t>
            </a:r>
            <a:endParaRPr/>
          </a:p>
        </p:txBody>
      </p:sp>
      <p:sp>
        <p:nvSpPr>
          <p:cNvPr id="9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順序表現を用いると上手くいく。</a:t>
            </a:r>
            <a:endParaRPr/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ja-JP" sz="4400">
                <a:solidFill>
                  <a:srgbClr val="000000"/>
                </a:solidFill>
                <a:latin typeface="Calibri"/>
              </a:rPr>
              <a:t>順序表現とは</a:t>
            </a:r>
            <a:endParaRPr/>
          </a:p>
        </p:txBody>
      </p:sp>
      <p:sp>
        <p:nvSpPr>
          <p:cNvPr id="101" name="TextShape 2"/>
          <p:cNvSpPr txBox="1"/>
          <p:nvPr/>
        </p:nvSpPr>
        <p:spPr>
          <a:xfrm>
            <a:off x="467640" y="155664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遺伝子の表現を工夫して、致死遺伝子を回避する方法。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すべての都市に順番に番号を振る。</a:t>
            </a:r>
            <a:endParaRPr/>
          </a:p>
          <a:p>
            <a:pPr>
              <a:lnSpc>
                <a:spcPct val="100000"/>
              </a:lnSpc>
            </a:pPr>
            <a:r>
              <a:rPr lang="ja-JP" sz="3200">
                <a:solidFill>
                  <a:srgbClr val="000000"/>
                </a:solidFill>
                <a:latin typeface="Calibri"/>
              </a:rPr>
              <a:t>例：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(1,2,3,…,i,…n)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i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番目までの要素を省いた集合の中で最も小さい値を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m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を用いて表現する。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dur="indefinite" id="3" nodeType="tmRoot" restart="never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ja-JP" sz="4400">
                <a:solidFill>
                  <a:srgbClr val="000000"/>
                </a:solidFill>
                <a:latin typeface="Calibri"/>
              </a:rPr>
              <a:t>順序表現の例</a:t>
            </a:r>
            <a:endParaRPr/>
          </a:p>
        </p:txBody>
      </p:sp>
      <p:sp>
        <p:nvSpPr>
          <p:cNvPr id="10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A(1→2→5→3→4→6)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を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A(1→1→3→1→1→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１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)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と表現する。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最初の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1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は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1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～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6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で最も小さい。</a:t>
            </a:r>
            <a:endParaRPr/>
          </a:p>
          <a:p>
            <a:pPr>
              <a:lnSpc>
                <a:spcPct val="100000"/>
              </a:lnSpc>
            </a:pPr>
            <a:r>
              <a:rPr lang="ja-JP" sz="3200">
                <a:solidFill>
                  <a:srgbClr val="000000"/>
                </a:solidFill>
                <a:latin typeface="Calibri"/>
              </a:rPr>
              <a:t>したがって、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1-1+1=1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次の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2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は、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1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を省いた集合の中で最も小さい値は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2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だから、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2-2+1=1</a:t>
            </a:r>
            <a:endParaRPr/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ja-JP" sz="4400">
                <a:solidFill>
                  <a:srgbClr val="000000"/>
                </a:solidFill>
                <a:latin typeface="Calibri"/>
              </a:rPr>
              <a:t>順序表現の例</a:t>
            </a:r>
            <a:endParaRPr/>
          </a:p>
        </p:txBody>
      </p:sp>
      <p:sp>
        <p:nvSpPr>
          <p:cNvPr id="10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A(1→2→5→3→4→6)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を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A(1→1→3→1→1→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１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)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と表現する。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3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番目の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5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は、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1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と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2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を省いた集合の中で最も小さい値は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3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なので、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5-3+1=3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このように表現することで致死遺伝子を回避することができる。</a:t>
            </a:r>
            <a:endParaRPr/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ja-JP" sz="4400">
                <a:solidFill>
                  <a:srgbClr val="000000"/>
                </a:solidFill>
                <a:latin typeface="Calibri"/>
              </a:rPr>
              <a:t>発表内容</a:t>
            </a:r>
            <a:endParaRPr/>
          </a:p>
        </p:txBody>
      </p:sp>
      <p:sp>
        <p:nvSpPr>
          <p:cNvPr id="107" name="TextShape 2"/>
          <p:cNvSpPr txBox="1"/>
          <p:nvPr/>
        </p:nvSpPr>
        <p:spPr>
          <a:xfrm>
            <a:off x="457200" y="2781000"/>
            <a:ext cx="8229240" cy="33447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遺伝的アルゴリズムを用いて近似解を求める。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ja-JP" sz="3200">
                <a:solidFill>
                  <a:srgbClr val="000000"/>
                </a:solidFill>
                <a:latin typeface="Calibri"/>
              </a:rPr>
              <a:t>2-opt</a:t>
            </a:r>
            <a:r>
              <a:rPr b="1" lang="ja-JP" sz="3200">
                <a:solidFill>
                  <a:srgbClr val="000000"/>
                </a:solidFill>
                <a:latin typeface="Calibri"/>
              </a:rPr>
              <a:t>法を改良して近似解を求める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。</a:t>
            </a:r>
            <a:endParaRPr/>
          </a:p>
        </p:txBody>
      </p:sp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ja-JP" sz="4400">
                <a:solidFill>
                  <a:srgbClr val="000000"/>
                </a:solidFill>
                <a:latin typeface="Calibri"/>
              </a:rPr>
              <a:t>2-opt</a:t>
            </a:r>
            <a:r>
              <a:rPr lang="ja-JP" sz="4400">
                <a:solidFill>
                  <a:srgbClr val="000000"/>
                </a:solidFill>
                <a:latin typeface="Calibri"/>
              </a:rPr>
              <a:t>法とは</a:t>
            </a:r>
            <a:endParaRPr/>
          </a:p>
        </p:txBody>
      </p:sp>
      <p:sp>
        <p:nvSpPr>
          <p:cNvPr id="10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2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つの辺が交差していれば、それを繋ぎかえることで距離の短縮をする方法。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交差しているかどうかを確かめるには、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2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つの辺の距離を調べれるとわかる。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(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交差していれば距離が長くなるから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)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汎用性が高く、他の方法と組み合わせることができる。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ja-JP" sz="4400">
                <a:solidFill>
                  <a:srgbClr val="000000"/>
                </a:solidFill>
                <a:latin typeface="Calibri"/>
              </a:rPr>
              <a:t>2-opt</a:t>
            </a:r>
            <a:r>
              <a:rPr lang="ja-JP" sz="4400">
                <a:solidFill>
                  <a:srgbClr val="000000"/>
                </a:solidFill>
                <a:latin typeface="Calibri"/>
              </a:rPr>
              <a:t>法と遺伝的アルゴリズム</a:t>
            </a:r>
            <a:endParaRPr/>
          </a:p>
        </p:txBody>
      </p:sp>
      <p:sp>
        <p:nvSpPr>
          <p:cNvPr id="11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新たな遺伝子に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2-opt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法を用いることで、距離が短くなる。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適度に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2-opt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法を用いれば、突然変異も実現することができる。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したがって、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2-opt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法と遺伝的アルゴリズムは相性が良い。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ja-JP" sz="4400">
                <a:solidFill>
                  <a:srgbClr val="000000"/>
                </a:solidFill>
                <a:latin typeface="Calibri"/>
              </a:rPr>
              <a:t>今後の予定</a:t>
            </a:r>
            <a:endParaRPr/>
          </a:p>
        </p:txBody>
      </p:sp>
      <p:sp>
        <p:nvSpPr>
          <p:cNvPr id="11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今回発表した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2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つの近似解のプログラムの実装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厳密解を求めるアルゴリズムの調査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ja-JP" sz="4400">
                <a:solidFill>
                  <a:srgbClr val="000000"/>
                </a:solidFill>
                <a:latin typeface="Calibri"/>
              </a:rPr>
              <a:t>おわりに</a:t>
            </a:r>
            <a:endParaRPr/>
          </a:p>
        </p:txBody>
      </p:sp>
      <p:sp>
        <p:nvSpPr>
          <p:cNvPr id="11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ja-JP" sz="4800">
                <a:solidFill>
                  <a:srgbClr val="000000"/>
                </a:solidFill>
                <a:latin typeface="Calibri"/>
              </a:rPr>
              <a:t>ご清聴ありがとうございました。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ja-JP" sz="4400">
                <a:solidFill>
                  <a:srgbClr val="000000"/>
                </a:solidFill>
                <a:latin typeface="Calibri"/>
              </a:rPr>
              <a:t>発表内容</a:t>
            </a:r>
            <a:endParaRPr/>
          </a:p>
        </p:txBody>
      </p:sp>
      <p:sp>
        <p:nvSpPr>
          <p:cNvPr id="81" name="TextShape 2"/>
          <p:cNvSpPr txBox="1"/>
          <p:nvPr/>
        </p:nvSpPr>
        <p:spPr>
          <a:xfrm>
            <a:off x="457200" y="2781000"/>
            <a:ext cx="8229240" cy="33447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b="1" lang="ja-JP" sz="3200">
                <a:solidFill>
                  <a:srgbClr val="000000"/>
                </a:solidFill>
                <a:latin typeface="Calibri"/>
              </a:rPr>
              <a:t>遺伝的アルゴリズムを用いて近似解を求める。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2-opt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法を改良して近似解を求める。</a:t>
            </a:r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ja-JP" sz="4400">
                <a:solidFill>
                  <a:srgbClr val="000000"/>
                </a:solidFill>
                <a:latin typeface="Calibri"/>
              </a:rPr>
              <a:t>遺伝的アルゴリズムとは</a:t>
            </a:r>
            <a:endParaRPr/>
          </a:p>
        </p:txBody>
      </p:sp>
      <p:sp>
        <p:nvSpPr>
          <p:cNvPr id="8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生物が進化する方法をプログラムにしたもの。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各個体を遺伝子扱いして、その遺伝子で適応度の高い個体を交叉して新たな個体を作成する。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ja-JP" sz="4400">
                <a:solidFill>
                  <a:srgbClr val="000000"/>
                </a:solidFill>
                <a:latin typeface="Calibri"/>
              </a:rPr>
              <a:t>エリート選択</a:t>
            </a:r>
            <a:endParaRPr/>
          </a:p>
        </p:txBody>
      </p:sp>
      <p:sp>
        <p:nvSpPr>
          <p:cNvPr id="8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適応度が最も高いもの上位を組み合わせる。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効率は良いが、局地的な値をとってしまい、本当の最適解にたどり着けないことがある。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ja-JP" sz="4400">
                <a:solidFill>
                  <a:srgbClr val="000000"/>
                </a:solidFill>
                <a:latin typeface="Calibri"/>
              </a:rPr>
              <a:t>エリート選択の失敗例</a:t>
            </a:r>
            <a:endParaRPr/>
          </a:p>
        </p:txBody>
      </p:sp>
      <p:sp>
        <p:nvSpPr>
          <p:cNvPr id="87" name="TextShape 2"/>
          <p:cNvSpPr txBox="1"/>
          <p:nvPr/>
        </p:nvSpPr>
        <p:spPr>
          <a:xfrm>
            <a:off x="457200" y="1600200"/>
            <a:ext cx="8229240" cy="514080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ja-JP" sz="3200">
                <a:solidFill>
                  <a:srgbClr val="000000"/>
                </a:solidFill>
                <a:latin typeface="Calibri"/>
              </a:rPr>
              <a:t>現在は第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100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世代です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(cost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は移動距離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)</a:t>
            </a:r>
            <a:endParaRPr/>
          </a:p>
          <a:p>
            <a:pPr>
              <a:lnSpc>
                <a:spcPct val="100000"/>
              </a:lnSpc>
            </a:pPr>
            <a:r>
              <a:rPr lang="ja-JP" sz="3200">
                <a:solidFill>
                  <a:srgbClr val="000000"/>
                </a:solidFill>
                <a:latin typeface="Calibri"/>
              </a:rPr>
              <a:t>0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番目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cost405</a:t>
            </a:r>
            <a:endParaRPr/>
          </a:p>
          <a:p>
            <a:pPr>
              <a:lnSpc>
                <a:spcPct val="100000"/>
              </a:lnSpc>
            </a:pPr>
            <a:r>
              <a:rPr lang="ja-JP" sz="3200">
                <a:solidFill>
                  <a:srgbClr val="000000"/>
                </a:solidFill>
                <a:latin typeface="Calibri"/>
              </a:rPr>
              <a:t>1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番目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cost405</a:t>
            </a:r>
            <a:endParaRPr/>
          </a:p>
          <a:p>
            <a:pPr>
              <a:lnSpc>
                <a:spcPct val="100000"/>
              </a:lnSpc>
            </a:pPr>
            <a:r>
              <a:rPr lang="ja-JP" sz="3200">
                <a:solidFill>
                  <a:srgbClr val="000000"/>
                </a:solidFill>
                <a:latin typeface="Calibri"/>
              </a:rPr>
              <a:t>2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番目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cost405</a:t>
            </a:r>
            <a:endParaRPr/>
          </a:p>
          <a:p>
            <a:pPr>
              <a:lnSpc>
                <a:spcPct val="100000"/>
              </a:lnSpc>
            </a:pPr>
            <a:r>
              <a:rPr lang="ja-JP" sz="3200">
                <a:solidFill>
                  <a:srgbClr val="000000"/>
                </a:solidFill>
                <a:latin typeface="Calibri"/>
              </a:rPr>
              <a:t>3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番目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cost405</a:t>
            </a:r>
            <a:endParaRPr/>
          </a:p>
          <a:p>
            <a:pPr>
              <a:lnSpc>
                <a:spcPct val="100000"/>
              </a:lnSpc>
            </a:pPr>
            <a:r>
              <a:rPr lang="ja-JP" sz="3200">
                <a:solidFill>
                  <a:srgbClr val="000000"/>
                </a:solidFill>
                <a:latin typeface="Calibri"/>
              </a:rPr>
              <a:t>4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番目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cost405</a:t>
            </a:r>
            <a:endParaRPr/>
          </a:p>
          <a:p>
            <a:pPr>
              <a:lnSpc>
                <a:spcPct val="100000"/>
              </a:lnSpc>
            </a:pPr>
            <a:r>
              <a:rPr lang="ja-JP" sz="3200">
                <a:solidFill>
                  <a:srgbClr val="000000"/>
                </a:solidFill>
                <a:latin typeface="Calibri"/>
              </a:rPr>
              <a:t>5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番目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cost405</a:t>
            </a:r>
            <a:endParaRPr/>
          </a:p>
          <a:p>
            <a:pPr>
              <a:lnSpc>
                <a:spcPct val="100000"/>
              </a:lnSpc>
            </a:pPr>
            <a:r>
              <a:rPr lang="ja-JP" sz="3200">
                <a:solidFill>
                  <a:srgbClr val="000000"/>
                </a:solidFill>
                <a:latin typeface="Calibri"/>
              </a:rPr>
              <a:t>6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番目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cost405</a:t>
            </a:r>
            <a:endParaRPr/>
          </a:p>
          <a:p>
            <a:pPr>
              <a:lnSpc>
                <a:spcPct val="100000"/>
              </a:lnSpc>
            </a:pPr>
            <a:r>
              <a:rPr lang="ja-JP" sz="3200">
                <a:solidFill>
                  <a:srgbClr val="000000"/>
                </a:solidFill>
                <a:latin typeface="Calibri"/>
              </a:rPr>
              <a:t>7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番目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cost405</a:t>
            </a:r>
            <a:endParaRPr/>
          </a:p>
          <a:p>
            <a:pPr>
              <a:lnSpc>
                <a:spcPct val="100000"/>
              </a:lnSpc>
            </a:pPr>
            <a:r>
              <a:rPr lang="ja-JP" sz="3200">
                <a:solidFill>
                  <a:srgbClr val="000000"/>
                </a:solidFill>
                <a:latin typeface="Calibri"/>
              </a:rPr>
              <a:t>8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番目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cost405</a:t>
            </a:r>
            <a:endParaRPr/>
          </a:p>
          <a:p>
            <a:pPr>
              <a:lnSpc>
                <a:spcPct val="100000"/>
              </a:lnSpc>
            </a:pPr>
            <a:r>
              <a:rPr lang="ja-JP" sz="3200">
                <a:solidFill>
                  <a:srgbClr val="000000"/>
                </a:solidFill>
                <a:latin typeface="Calibri"/>
              </a:rPr>
              <a:t>9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番目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cost405</a:t>
            </a:r>
            <a:endParaRPr/>
          </a:p>
          <a:p>
            <a:pPr>
              <a:lnSpc>
                <a:spcPct val="100000"/>
              </a:lnSpc>
            </a:pPr>
            <a:r>
              <a:rPr lang="ja-JP" sz="3200">
                <a:solidFill>
                  <a:srgbClr val="000000"/>
                </a:solidFill>
                <a:latin typeface="Calibri"/>
              </a:rPr>
              <a:t>本当の最適解は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405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ではないが、こうなってしまうとダメ</a:t>
            </a: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ja-JP" sz="4400">
                <a:solidFill>
                  <a:srgbClr val="000000"/>
                </a:solidFill>
                <a:latin typeface="Calibri"/>
              </a:rPr>
              <a:t>ルーレット選択</a:t>
            </a:r>
            <a:endParaRPr/>
          </a:p>
        </p:txBody>
      </p:sp>
      <p:sp>
        <p:nvSpPr>
          <p:cNvPr id="8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適応度の高い個体には高確率で、適応度の低い個体には低確率で交叉する。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適応度の低い個体にも子供を残せる可能性があるため、本当の最適解にたどり着きやすい。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エリート選択に比べると収束が遅い。</a:t>
            </a: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ja-JP" sz="4400">
                <a:solidFill>
                  <a:srgbClr val="000000"/>
                </a:solidFill>
                <a:latin typeface="Calibri"/>
              </a:rPr>
              <a:t>交叉する場合の問題点</a:t>
            </a:r>
            <a:endParaRPr/>
          </a:p>
        </p:txBody>
      </p:sp>
      <p:sp>
        <p:nvSpPr>
          <p:cNvPr id="9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巡回セールスマン問題では、すべての都市を１つずつ訪問しなければならない。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１つの都市を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2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回訪問してはならない。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訪問しない都市があってはならない。</a:t>
            </a:r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ja-JP" sz="4400">
                <a:solidFill>
                  <a:srgbClr val="000000"/>
                </a:solidFill>
                <a:latin typeface="Calibri"/>
              </a:rPr>
              <a:t>交叉する場合の問題点</a:t>
            </a:r>
            <a:endParaRPr/>
          </a:p>
        </p:txBody>
      </p:sp>
      <p:sp>
        <p:nvSpPr>
          <p:cNvPr id="9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ja-JP" sz="3200">
                <a:solidFill>
                  <a:srgbClr val="000000"/>
                </a:solidFill>
                <a:latin typeface="Calibri"/>
              </a:rPr>
              <a:t>遺伝子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A(1→2→5→3→4→6)</a:t>
            </a:r>
            <a:endParaRPr/>
          </a:p>
          <a:p>
            <a:pPr>
              <a:lnSpc>
                <a:spcPct val="100000"/>
              </a:lnSpc>
            </a:pPr>
            <a:r>
              <a:rPr lang="ja-JP" sz="3200">
                <a:solidFill>
                  <a:srgbClr val="000000"/>
                </a:solidFill>
                <a:latin typeface="Calibri"/>
              </a:rPr>
              <a:t>遺伝子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B(1→3→6→2→5→4)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ja-JP" sz="3200">
                <a:solidFill>
                  <a:srgbClr val="000000"/>
                </a:solidFill>
                <a:latin typeface="Calibri"/>
              </a:rPr>
              <a:t>A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の左半分と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B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の左半分を受け継いで遺伝子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C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を作るとき</a:t>
            </a:r>
            <a:endParaRPr/>
          </a:p>
          <a:p>
            <a:pPr>
              <a:lnSpc>
                <a:spcPct val="100000"/>
              </a:lnSpc>
            </a:pPr>
            <a:r>
              <a:rPr lang="ja-JP" sz="3200">
                <a:solidFill>
                  <a:srgbClr val="000000"/>
                </a:solidFill>
                <a:latin typeface="Calibri"/>
              </a:rPr>
              <a:t>遺伝子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C(1→2→5→2→5→4)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となる。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ja-JP" sz="4400">
                <a:solidFill>
                  <a:srgbClr val="000000"/>
                </a:solidFill>
                <a:latin typeface="Calibri"/>
              </a:rPr>
              <a:t>交叉する場合の問題点</a:t>
            </a:r>
            <a:endParaRPr/>
          </a:p>
        </p:txBody>
      </p:sp>
      <p:sp>
        <p:nvSpPr>
          <p:cNvPr id="9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遺伝子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C(1→2→5→2→5→4)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は同じ都市を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2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回訪れていたり、都市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3</a:t>
            </a:r>
            <a:r>
              <a:rPr lang="ja-JP" sz="3200">
                <a:solidFill>
                  <a:srgbClr val="000000"/>
                </a:solidFill>
                <a:latin typeface="Calibri"/>
              </a:rPr>
              <a:t>を訪れていなかったりと、巡回セールスマン問題の条件を満たしていない。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ja-JP" sz="3200">
                <a:solidFill>
                  <a:srgbClr val="000000"/>
                </a:solidFill>
                <a:latin typeface="Calibri"/>
              </a:rPr>
              <a:t>こういった致死遺伝子を排除する方法を考えなければならない。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